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75" r:id="rId6"/>
    <p:sldId id="260" r:id="rId7"/>
    <p:sldId id="261" r:id="rId8"/>
    <p:sldId id="262" r:id="rId9"/>
    <p:sldId id="263" r:id="rId10"/>
    <p:sldId id="264" r:id="rId11"/>
    <p:sldId id="267" r:id="rId12"/>
    <p:sldId id="265" r:id="rId13"/>
    <p:sldId id="266" r:id="rId14"/>
    <p:sldId id="268" r:id="rId15"/>
    <p:sldId id="269" r:id="rId16"/>
    <p:sldId id="270" r:id="rId17"/>
    <p:sldId id="271" r:id="rId18"/>
    <p:sldId id="274" r:id="rId19"/>
    <p:sldId id="276" r:id="rId20"/>
    <p:sldId id="272"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0894"/>
  </p:normalViewPr>
  <p:slideViewPr>
    <p:cSldViewPr snapToGrid="0" snapToObjects="1">
      <p:cViewPr>
        <p:scale>
          <a:sx n="98" d="100"/>
          <a:sy n="98" d="100"/>
        </p:scale>
        <p:origin x="1112"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671832-97F9-7248-8F18-AB4F80CAA9C4}" type="datetimeFigureOut">
              <a:rPr lang="en-US" smtClean="0"/>
              <a:t>11/22/18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8CC78-EFD9-2C45-B382-E6C4B979857F}" type="slidenum">
              <a:rPr lang="en-US" smtClean="0"/>
              <a:t>‹#›</a:t>
            </a:fld>
            <a:endParaRPr lang="en-US"/>
          </a:p>
        </p:txBody>
      </p:sp>
    </p:spTree>
    <p:extLst>
      <p:ext uri="{BB962C8B-B14F-4D97-AF65-F5344CB8AC3E}">
        <p14:creationId xmlns:p14="http://schemas.microsoft.com/office/powerpoint/2010/main" val="2040541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everyone. It</a:t>
            </a:r>
            <a:r>
              <a:rPr lang="mr-IN" baseline="0" dirty="0" smtClean="0"/>
              <a:t>’</a:t>
            </a:r>
            <a:r>
              <a:rPr lang="en-US" baseline="0" dirty="0" smtClean="0"/>
              <a:t>s a me Mario</a:t>
            </a:r>
            <a:r>
              <a:rPr lang="mr-IN" baseline="0" dirty="0" smtClean="0"/>
              <a:t>…</a:t>
            </a:r>
            <a:r>
              <a:rPr lang="en-US" baseline="0" dirty="0" smtClean="0"/>
              <a:t> and thank you for coming to my thesis proposal. I am planning on doing an examination between shrub and animal density-dependent interaction in the </a:t>
            </a:r>
            <a:r>
              <a:rPr lang="en-US" baseline="0" dirty="0" err="1" smtClean="0"/>
              <a:t>carrizo</a:t>
            </a:r>
            <a:r>
              <a:rPr lang="en-US" baseline="0" dirty="0" smtClean="0"/>
              <a:t> plain.</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1</a:t>
            </a:fld>
            <a:endParaRPr lang="en-US"/>
          </a:p>
        </p:txBody>
      </p:sp>
    </p:spTree>
    <p:extLst>
      <p:ext uri="{BB962C8B-B14F-4D97-AF65-F5344CB8AC3E}">
        <p14:creationId xmlns:p14="http://schemas.microsoft.com/office/powerpoint/2010/main" val="1389195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i="0" kern="1200" dirty="0" smtClean="0">
                <a:solidFill>
                  <a:schemeClr val="tx1"/>
                </a:solidFill>
                <a:effectLst/>
                <a:latin typeface="+mn-lt"/>
                <a:ea typeface="+mn-ea"/>
                <a:cs typeface="+mn-cs"/>
              </a:rPr>
              <a:t>For my Chapter 2 I will be going into the field to measure</a:t>
            </a:r>
            <a:r>
              <a:rPr lang="en-CA" sz="1200" i="0" kern="1200" baseline="0" dirty="0" smtClean="0">
                <a:solidFill>
                  <a:schemeClr val="tx1"/>
                </a:solidFill>
                <a:effectLst/>
                <a:latin typeface="+mn-lt"/>
                <a:ea typeface="+mn-ea"/>
                <a:cs typeface="+mn-cs"/>
              </a:rPr>
              <a:t> the Shrub and animal densities in the Carrizo plain. The main shrub species located in this desert is the </a:t>
            </a:r>
            <a:r>
              <a:rPr lang="en-CA" sz="1200" i="1" kern="1200" baseline="0" dirty="0" smtClean="0">
                <a:solidFill>
                  <a:schemeClr val="tx1"/>
                </a:solidFill>
                <a:effectLst/>
                <a:latin typeface="+mn-lt"/>
                <a:ea typeface="+mn-ea"/>
                <a:cs typeface="+mn-cs"/>
              </a:rPr>
              <a:t>Ephedra </a:t>
            </a:r>
            <a:r>
              <a:rPr lang="en-CA" sz="1200" i="1" kern="1200" baseline="0" dirty="0" err="1" smtClean="0">
                <a:solidFill>
                  <a:schemeClr val="tx1"/>
                </a:solidFill>
                <a:effectLst/>
                <a:latin typeface="+mn-lt"/>
                <a:ea typeface="+mn-ea"/>
                <a:cs typeface="+mn-cs"/>
              </a:rPr>
              <a:t>Californica</a:t>
            </a:r>
            <a:r>
              <a:rPr lang="en-CA" sz="1200" i="1" kern="1200" baseline="0" dirty="0" smtClean="0">
                <a:solidFill>
                  <a:schemeClr val="tx1"/>
                </a:solidFill>
                <a:effectLst/>
                <a:latin typeface="+mn-lt"/>
                <a:ea typeface="+mn-ea"/>
                <a:cs typeface="+mn-cs"/>
              </a:rPr>
              <a:t>.</a:t>
            </a:r>
            <a:r>
              <a:rPr lang="en-CA" sz="1200" i="0" kern="1200" baseline="0" dirty="0" smtClean="0">
                <a:solidFill>
                  <a:schemeClr val="tx1"/>
                </a:solidFill>
                <a:effectLst/>
                <a:latin typeface="+mn-lt"/>
                <a:ea typeface="+mn-ea"/>
                <a:cs typeface="+mn-cs"/>
              </a:rPr>
              <a:t> It is a foundation species important for the restoration of deserts in California. Studies have been conducted to look at the interactions between this shrub and various animal species located in this ecosystem. Species such as the blunt nosed leopard lizard, use this shrub’s canopy cover to escape the intense heat at peak hours of the day, and species use the many burrows located near the shrubs as refuge from other animals. After mechanical damage is done to the shrub, it is found to recover, even during periods of drought, showing the resilience of this species </a:t>
            </a:r>
            <a:r>
              <a:rPr lang="en-CA" dirty="0" err="1" smtClean="0"/>
              <a:t>inits</a:t>
            </a:r>
            <a:r>
              <a:rPr lang="en-CA" sz="1200" i="0" kern="1200" baseline="0" dirty="0" smtClean="0">
                <a:solidFill>
                  <a:schemeClr val="tx1"/>
                </a:solidFill>
                <a:effectLst/>
                <a:latin typeface="+mn-lt"/>
                <a:ea typeface="+mn-ea"/>
                <a:cs typeface="+mn-cs"/>
              </a:rPr>
              <a:t> native habitat. </a:t>
            </a:r>
            <a:r>
              <a:rPr lang="en-CA" sz="1200" kern="1200" dirty="0" smtClean="0">
                <a:solidFill>
                  <a:schemeClr val="tx1"/>
                </a:solidFill>
                <a:effectLst/>
                <a:latin typeface="+mn-lt"/>
                <a:ea typeface="+mn-ea"/>
                <a:cs typeface="+mn-cs"/>
              </a:rPr>
              <a:t>The interactions that are associated with this plant species, along with the population densities of the species that it interacts with, will be the major focus of the study.</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828CC78-EFD9-2C45-B382-E6C4B979857F}" type="slidenum">
              <a:rPr lang="en-US" smtClean="0"/>
              <a:t>10</a:t>
            </a:fld>
            <a:endParaRPr lang="en-US"/>
          </a:p>
        </p:txBody>
      </p:sp>
    </p:spTree>
    <p:extLst>
      <p:ext uri="{BB962C8B-B14F-4D97-AF65-F5344CB8AC3E}">
        <p14:creationId xmlns:p14="http://schemas.microsoft.com/office/powerpoint/2010/main" val="1908270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effectLst/>
                <a:latin typeface="+mn-lt"/>
                <a:ea typeface="+mn-ea"/>
                <a:cs typeface="+mn-cs"/>
              </a:rPr>
              <a:t>The Carrizo Plain is located in California’s San Joaquin Valley and is about a 190km drive south to Santa Barbara. Its coordinates are </a:t>
            </a:r>
            <a:r>
              <a:rPr lang="en-US" sz="1200" kern="1200" dirty="0" smtClean="0">
                <a:solidFill>
                  <a:schemeClr val="tx1"/>
                </a:solidFill>
                <a:effectLst/>
                <a:latin typeface="+mn-lt"/>
                <a:ea typeface="+mn-ea"/>
                <a:cs typeface="+mn-cs"/>
              </a:rPr>
              <a:t>35.1899° N, 119.8633° W. The area receives a very low amount of precipitation, just below 15cm. The total size of the site is approximately 820km</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The main area that will be focus on in the site is the Elkhorn Plains, which are located at the southeastern portion of the monument. The most dominant shrub in the area, and the one that is being focused on, is</a:t>
            </a:r>
            <a:r>
              <a:rPr lang="en-US" sz="1200" i="1" kern="1200" dirty="0" smtClean="0">
                <a:solidFill>
                  <a:schemeClr val="tx1"/>
                </a:solidFill>
                <a:effectLst/>
                <a:latin typeface="+mn-lt"/>
                <a:ea typeface="+mn-ea"/>
                <a:cs typeface="+mn-cs"/>
              </a:rPr>
              <a:t> Ephedra </a:t>
            </a:r>
            <a:r>
              <a:rPr lang="en-US" sz="1200" i="1" kern="1200" dirty="0" err="1" smtClean="0">
                <a:solidFill>
                  <a:schemeClr val="tx1"/>
                </a:solidFill>
                <a:effectLst/>
                <a:latin typeface="+mn-lt"/>
                <a:ea typeface="+mn-ea"/>
                <a:cs typeface="+mn-cs"/>
              </a:rPr>
              <a:t>Californica</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11</a:t>
            </a:fld>
            <a:endParaRPr lang="en-US"/>
          </a:p>
        </p:txBody>
      </p:sp>
    </p:spTree>
    <p:extLst>
      <p:ext uri="{BB962C8B-B14F-4D97-AF65-F5344CB8AC3E}">
        <p14:creationId xmlns:p14="http://schemas.microsoft.com/office/powerpoint/2010/main" val="1659835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Camera Traps</a:t>
            </a:r>
          </a:p>
          <a:p>
            <a:endParaRPr lang="en-US" dirty="0" smtClean="0"/>
          </a:p>
          <a:p>
            <a:r>
              <a:rPr lang="en-US" dirty="0" smtClean="0"/>
              <a:t>The</a:t>
            </a:r>
            <a:r>
              <a:rPr lang="en-US" baseline="0" dirty="0" smtClean="0"/>
              <a:t> main portion of the experiment is going to be conducted using camera traps. There traps are going to be deployed at 2 separate sites on the Elkhorn plain. From there, separate microsites will be established ranging from high shrub density to medium and then low. After searching through literature, there is no gradient for this established so the main concern will be to establish a gradient like this. </a:t>
            </a:r>
          </a:p>
          <a:p>
            <a:r>
              <a:rPr lang="en-US" baseline="0" dirty="0" smtClean="0"/>
              <a:t>So for camera set up there are 2 sites, at each site </a:t>
            </a:r>
            <a:r>
              <a:rPr lang="en-US" baseline="0" dirty="0" err="1" smtClean="0"/>
              <a:t>im</a:t>
            </a:r>
            <a:r>
              <a:rPr lang="en-US" baseline="0" dirty="0" smtClean="0"/>
              <a:t> hoping to have a High, medium and low density microsite each with their own set of camera. Each set of cameras will have 2 traps, one facing towards the shrubs and one away from them. Finally this is to be repeated 10 times, resulting in about 120 Sets of data. The cameras will be changed every 3 days for the duration of a month.</a:t>
            </a:r>
          </a:p>
          <a:p>
            <a:endParaRPr lang="en-US" baseline="0" dirty="0" smtClean="0"/>
          </a:p>
          <a:p>
            <a:r>
              <a:rPr lang="en-CA" sz="1200" kern="1200" dirty="0" smtClean="0">
                <a:solidFill>
                  <a:schemeClr val="tx1"/>
                </a:solidFill>
                <a:effectLst/>
                <a:latin typeface="+mn-lt"/>
                <a:ea typeface="+mn-ea"/>
                <a:cs typeface="+mn-cs"/>
              </a:rPr>
              <a:t>Cameras will be set to the video function and will have a 5 second run time when triggered by movement. Once cameras have been removed and the corresponding SD cards are labeled and downloaded onto a hard drive, an excel sheet will be generated and used for data analysis. The sheet will consist of: date, rep, day, week, microsite (O/S), </a:t>
            </a:r>
            <a:r>
              <a:rPr lang="en-CA" sz="1200" kern="1200" dirty="0" err="1" smtClean="0">
                <a:solidFill>
                  <a:schemeClr val="tx1"/>
                </a:solidFill>
                <a:effectLst/>
                <a:latin typeface="+mn-lt"/>
                <a:ea typeface="+mn-ea"/>
                <a:cs typeface="+mn-cs"/>
              </a:rPr>
              <a:t>animal.hit</a:t>
            </a:r>
            <a:r>
              <a:rPr lang="en-CA" sz="1200" kern="1200" dirty="0" smtClean="0">
                <a:solidFill>
                  <a:schemeClr val="tx1"/>
                </a:solidFill>
                <a:effectLst/>
                <a:latin typeface="+mn-lt"/>
                <a:ea typeface="+mn-ea"/>
                <a:cs typeface="+mn-cs"/>
              </a:rPr>
              <a:t>, RTU, </a:t>
            </a:r>
            <a:r>
              <a:rPr lang="en-CA" sz="1200" kern="1200" dirty="0" err="1" smtClean="0">
                <a:solidFill>
                  <a:schemeClr val="tx1"/>
                </a:solidFill>
                <a:effectLst/>
                <a:latin typeface="+mn-lt"/>
                <a:ea typeface="+mn-ea"/>
                <a:cs typeface="+mn-cs"/>
              </a:rPr>
              <a:t>time.block</a:t>
            </a:r>
            <a:r>
              <a:rPr lang="en-CA" sz="1200" kern="1200" dirty="0" smtClean="0">
                <a:solidFill>
                  <a:schemeClr val="tx1"/>
                </a:solidFill>
                <a:effectLst/>
                <a:latin typeface="+mn-lt"/>
                <a:ea typeface="+mn-ea"/>
                <a:cs typeface="+mn-cs"/>
              </a:rPr>
              <a:t>, </a:t>
            </a:r>
            <a:r>
              <a:rPr lang="en-CA" sz="1200" kern="1200" dirty="0" err="1" smtClean="0">
                <a:solidFill>
                  <a:schemeClr val="tx1"/>
                </a:solidFill>
                <a:effectLst/>
                <a:latin typeface="+mn-lt"/>
                <a:ea typeface="+mn-ea"/>
                <a:cs typeface="+mn-cs"/>
              </a:rPr>
              <a:t>actual.time</a:t>
            </a:r>
            <a:r>
              <a:rPr lang="en-CA" sz="1200" kern="1200" dirty="0" smtClean="0">
                <a:solidFill>
                  <a:schemeClr val="tx1"/>
                </a:solidFill>
                <a:effectLst/>
                <a:latin typeface="+mn-lt"/>
                <a:ea typeface="+mn-ea"/>
                <a:cs typeface="+mn-cs"/>
              </a:rPr>
              <a:t>, start, stop, behavior, and observations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14</a:t>
            </a:fld>
            <a:endParaRPr lang="en-US"/>
          </a:p>
        </p:txBody>
      </p:sp>
    </p:spTree>
    <p:extLst>
      <p:ext uri="{BB962C8B-B14F-4D97-AF65-F5344CB8AC3E}">
        <p14:creationId xmlns:p14="http://schemas.microsoft.com/office/powerpoint/2010/main" val="1408505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TRANSECTS!</a:t>
            </a:r>
          </a:p>
          <a:p>
            <a:endParaRPr lang="en-US" b="1" dirty="0" smtClean="0"/>
          </a:p>
          <a:p>
            <a:r>
              <a:rPr lang="en-US" b="0" dirty="0" smtClean="0"/>
              <a:t>While Camera traps are deployed in the field I plan on running around 9 transects at each site, 3 per microsite for a total of 18 transects. They</a:t>
            </a:r>
            <a:r>
              <a:rPr lang="en-US" b="0" baseline="0" dirty="0" smtClean="0"/>
              <a:t> will run a distance of 100 meters and have an observational radius of around 10m. While conducting the transects any animal species (for example grasshopper, fly, bird, </a:t>
            </a:r>
            <a:r>
              <a:rPr lang="en-US" b="0" baseline="0" dirty="0" err="1" smtClean="0"/>
              <a:t>etc</a:t>
            </a:r>
            <a:r>
              <a:rPr lang="en-US" b="0" baseline="0" dirty="0" smtClean="0"/>
              <a:t>) that is within this transect will be counted towards the dataset. Anything outside will not (A typical transect). When an animal is located on the transect then the type of animal will be recorded as well as distance on transect, behavior and distance from closest shrub. In addition, the shrub density within the 10m radius will be recorded every 2m along the transect. These transects will be run every 3-4 days for the duration of a month.</a:t>
            </a:r>
            <a:endParaRPr lang="en-US" b="0" dirty="0"/>
          </a:p>
        </p:txBody>
      </p:sp>
      <p:sp>
        <p:nvSpPr>
          <p:cNvPr id="4" name="Slide Number Placeholder 3"/>
          <p:cNvSpPr>
            <a:spLocks noGrp="1"/>
          </p:cNvSpPr>
          <p:nvPr>
            <p:ph type="sldNum" sz="quarter" idx="10"/>
          </p:nvPr>
        </p:nvSpPr>
        <p:spPr/>
        <p:txBody>
          <a:bodyPr/>
          <a:lstStyle/>
          <a:p>
            <a:fld id="{E828CC78-EFD9-2C45-B382-E6C4B979857F}" type="slidenum">
              <a:rPr lang="en-US" smtClean="0"/>
              <a:t>15</a:t>
            </a:fld>
            <a:endParaRPr lang="en-US"/>
          </a:p>
        </p:txBody>
      </p:sp>
    </p:spTree>
    <p:extLst>
      <p:ext uri="{BB962C8B-B14F-4D97-AF65-F5344CB8AC3E}">
        <p14:creationId xmlns:p14="http://schemas.microsoft.com/office/powerpoint/2010/main" val="1835618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Focal Observations</a:t>
            </a:r>
          </a:p>
          <a:p>
            <a:endParaRPr lang="en-US" b="1" dirty="0" smtClean="0"/>
          </a:p>
          <a:p>
            <a:endParaRPr lang="en-US" b="1" dirty="0" smtClean="0"/>
          </a:p>
          <a:p>
            <a:r>
              <a:rPr lang="en-US" b="0" dirty="0" smtClean="0"/>
              <a:t>For</a:t>
            </a:r>
            <a:r>
              <a:rPr lang="en-US" b="0" baseline="0" dirty="0" smtClean="0"/>
              <a:t> focal observations I plan to spend several hours at each of the main sites to observe and record data on the various animal species in the sites. I will include data such as species, GPS coordinates, behavior, time,  general proximity to shrubs and if possible shrub density. This will be conducted during the same time as the Camera traps are deployed at each Microsite as to collect as much data on the species in each area as possible.</a:t>
            </a:r>
            <a:endParaRPr lang="en-US" b="0" dirty="0"/>
          </a:p>
        </p:txBody>
      </p:sp>
      <p:sp>
        <p:nvSpPr>
          <p:cNvPr id="4" name="Slide Number Placeholder 3"/>
          <p:cNvSpPr>
            <a:spLocks noGrp="1"/>
          </p:cNvSpPr>
          <p:nvPr>
            <p:ph type="sldNum" sz="quarter" idx="10"/>
          </p:nvPr>
        </p:nvSpPr>
        <p:spPr/>
        <p:txBody>
          <a:bodyPr/>
          <a:lstStyle/>
          <a:p>
            <a:fld id="{E828CC78-EFD9-2C45-B382-E6C4B979857F}" type="slidenum">
              <a:rPr lang="en-US" smtClean="0"/>
              <a:t>16</a:t>
            </a:fld>
            <a:endParaRPr lang="en-US"/>
          </a:p>
        </p:txBody>
      </p:sp>
    </p:spTree>
    <p:extLst>
      <p:ext uri="{BB962C8B-B14F-4D97-AF65-F5344CB8AC3E}">
        <p14:creationId xmlns:p14="http://schemas.microsoft.com/office/powerpoint/2010/main" val="1364611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Progress to Date</a:t>
            </a:r>
          </a:p>
          <a:p>
            <a:endParaRPr lang="en-US" b="1" dirty="0" smtClean="0"/>
          </a:p>
          <a:p>
            <a:r>
              <a:rPr lang="en-US" b="0" dirty="0" smtClean="0"/>
              <a:t>The</a:t>
            </a:r>
            <a:r>
              <a:rPr lang="en-US" b="0" baseline="0" dirty="0" smtClean="0"/>
              <a:t> two histograms display the difference in shrub densities in a 10m radius and a 20m radius. It is evident from the two figures that as the field of view increases from 10m to 20m, the total shrub density increases quit a bit. This suggests that As there is a difference in shrub densities in this ecosystem, it just depends on the range of view that is used.</a:t>
            </a:r>
            <a:endParaRPr lang="en-US" b="0" dirty="0"/>
          </a:p>
        </p:txBody>
      </p:sp>
      <p:sp>
        <p:nvSpPr>
          <p:cNvPr id="4" name="Slide Number Placeholder 3"/>
          <p:cNvSpPr>
            <a:spLocks noGrp="1"/>
          </p:cNvSpPr>
          <p:nvPr>
            <p:ph type="sldNum" sz="quarter" idx="10"/>
          </p:nvPr>
        </p:nvSpPr>
        <p:spPr/>
        <p:txBody>
          <a:bodyPr/>
          <a:lstStyle/>
          <a:p>
            <a:fld id="{E828CC78-EFD9-2C45-B382-E6C4B979857F}" type="slidenum">
              <a:rPr lang="en-US" smtClean="0"/>
              <a:t>17</a:t>
            </a:fld>
            <a:endParaRPr lang="en-US"/>
          </a:p>
        </p:txBody>
      </p:sp>
    </p:spTree>
    <p:extLst>
      <p:ext uri="{BB962C8B-B14F-4D97-AF65-F5344CB8AC3E}">
        <p14:creationId xmlns:p14="http://schemas.microsoft.com/office/powerpoint/2010/main" val="1169065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main implication of linking shrub and animal densities together is to determine if it is a viable way to aid in restorative efforts in desert ecosystems. If it is found that higher shrub densities correspond to higher animal densities, then perhaps the best way to help increase populations of animals in these ecosystems (especially since many of which are endangered) would be to increase the total density of these foundation shrub species. In contrast, if we find that the shrub density does not have any correlation to the total animal density in an area, then we know that introducing more foundational shrub species may not increase the overall </a:t>
            </a:r>
            <a:r>
              <a:rPr lang="en-US" baseline="0" smtClean="0"/>
              <a:t>animal densities.</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19</a:t>
            </a:fld>
            <a:endParaRPr lang="en-US"/>
          </a:p>
        </p:txBody>
      </p:sp>
    </p:spTree>
    <p:extLst>
      <p:ext uri="{BB962C8B-B14F-4D97-AF65-F5344CB8AC3E}">
        <p14:creationId xmlns:p14="http://schemas.microsoft.com/office/powerpoint/2010/main" val="422335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Go over timeline</a:t>
            </a:r>
            <a:endParaRPr lang="en-US" b="1" dirty="0"/>
          </a:p>
        </p:txBody>
      </p:sp>
      <p:sp>
        <p:nvSpPr>
          <p:cNvPr id="4" name="Slide Number Placeholder 3"/>
          <p:cNvSpPr>
            <a:spLocks noGrp="1"/>
          </p:cNvSpPr>
          <p:nvPr>
            <p:ph type="sldNum" sz="quarter" idx="10"/>
          </p:nvPr>
        </p:nvSpPr>
        <p:spPr/>
        <p:txBody>
          <a:bodyPr/>
          <a:lstStyle/>
          <a:p>
            <a:fld id="{E828CC78-EFD9-2C45-B382-E6C4B979857F}" type="slidenum">
              <a:rPr lang="en-US" smtClean="0"/>
              <a:t>20</a:t>
            </a:fld>
            <a:endParaRPr lang="en-US"/>
          </a:p>
        </p:txBody>
      </p:sp>
    </p:spTree>
    <p:extLst>
      <p:ext uri="{BB962C8B-B14F-4D97-AF65-F5344CB8AC3E}">
        <p14:creationId xmlns:p14="http://schemas.microsoft.com/office/powerpoint/2010/main" val="1170916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overall timeline for the project is to conduct a systematic review, titled</a:t>
            </a:r>
            <a:r>
              <a:rPr lang="en-US" baseline="0" dirty="0" smtClean="0"/>
              <a:t> “making a deal with the Devil” for my first chapter and for my second, examining the density-dependent interactions of animals and shrub in field. This is just a brief timeline of short term and long term goals for this project.</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2</a:t>
            </a:fld>
            <a:endParaRPr lang="en-US"/>
          </a:p>
        </p:txBody>
      </p:sp>
    </p:spTree>
    <p:extLst>
      <p:ext uri="{BB962C8B-B14F-4D97-AF65-F5344CB8AC3E}">
        <p14:creationId xmlns:p14="http://schemas.microsoft.com/office/powerpoint/2010/main" val="132780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Positive interactions</a:t>
            </a:r>
            <a:r>
              <a:rPr lang="en-US" baseline="0" dirty="0" smtClean="0"/>
              <a:t> between plants and animal species have been reported in most ecosystems globally. This positive interaction is defined as a non-trophic interaction between species where at least one of the interacting species has a positive benefit to their overall fitness, and the other remains unaffected. The term most frequently used to describe this interaction is </a:t>
            </a:r>
            <a:r>
              <a:rPr lang="en-US" b="1" baseline="0" dirty="0" smtClean="0"/>
              <a:t>Facilitation</a:t>
            </a:r>
            <a:r>
              <a:rPr lang="en-US" b="0" baseline="0" dirty="0" smtClean="0"/>
              <a:t>. As long as one of the interacting species does not experience any negative effects that could hinder its overall survival. It is proposed that in arid environments (the type of environment I will be conducting my research) this interaction occurs much more frequently and that species in these areas would not be able to survive without this interaction. </a:t>
            </a:r>
          </a:p>
          <a:p>
            <a:r>
              <a:rPr lang="en-US" b="0" baseline="0" dirty="0" smtClean="0"/>
              <a:t>Shrubs are able to facilitate these positive interactions with animal species by providing a variety of direct and indirect benefits . Direct interactions such as acting as a resource, protecting from predators and acting as a refuge, are </a:t>
            </a:r>
            <a:r>
              <a:rPr lang="en-US" b="0" baseline="0" dirty="0" err="1" smtClean="0"/>
              <a:t>jusr</a:t>
            </a:r>
            <a:r>
              <a:rPr lang="en-US" b="0" baseline="0" dirty="0" smtClean="0"/>
              <a:t> some minor examples of how these woody shrubs can benefit animal species. As for indirect interactions, shrubs provide a “microclimate” that are usable for species to escape the extreme heat in these arid ecosystems.</a:t>
            </a:r>
          </a:p>
          <a:p>
            <a:endParaRPr lang="en-US" b="0" baseline="0" dirty="0" smtClean="0"/>
          </a:p>
          <a:p>
            <a:r>
              <a:rPr lang="en-US" b="0" baseline="0" dirty="0" smtClean="0"/>
              <a:t>With these type of interactions in mind, it is possible that the total density of shrubs in an area could have a correlation with the animal density in these arid ecosystems.</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3</a:t>
            </a:fld>
            <a:endParaRPr lang="en-US"/>
          </a:p>
        </p:txBody>
      </p:sp>
    </p:spTree>
    <p:extLst>
      <p:ext uri="{BB962C8B-B14F-4D97-AF65-F5344CB8AC3E}">
        <p14:creationId xmlns:p14="http://schemas.microsoft.com/office/powerpoint/2010/main" val="130942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Density is defined as the total</a:t>
            </a:r>
            <a:r>
              <a:rPr lang="en-US" baseline="0" dirty="0" smtClean="0"/>
              <a:t> number of individuals in a given area, per unit area. Therefor </a:t>
            </a:r>
            <a:r>
              <a:rPr lang="en-US" baseline="0" dirty="0" err="1" smtClean="0"/>
              <a:t>shurb</a:t>
            </a:r>
            <a:r>
              <a:rPr lang="en-US" baseline="0" dirty="0" smtClean="0"/>
              <a:t> and animal densities van be defined as the total population of a shrub or animal population in a given area. The density of shrubs in these arid environments vary heavily from area to are. In some, there may be as many as 5 shrubs in a 10m radius. IN contrast, there could be 0-1 shrubs in the same area. There has been a significant lack of studies conducted on the relationship between shrub density and animal density, especially in these arid ecosystems. It is possible that due to the facilitation that occurs between shrub and animal species, that a higher shrub density can have an affect on the total animal densities in these areas.</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4</a:t>
            </a:fld>
            <a:endParaRPr lang="en-US"/>
          </a:p>
        </p:txBody>
      </p:sp>
    </p:spTree>
    <p:extLst>
      <p:ext uri="{BB962C8B-B14F-4D97-AF65-F5344CB8AC3E}">
        <p14:creationId xmlns:p14="http://schemas.microsoft.com/office/powerpoint/2010/main" val="1095982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Animal</a:t>
            </a:r>
            <a:r>
              <a:rPr lang="en-US" baseline="0" dirty="0" smtClean="0"/>
              <a:t> Density in ecosystems is important for the individual animals species. If we have a higher density of a specific animal species, then there is a higher chance for interactions to occur between them. For example, there can be higher chances of individuals mating when the population density of that specific species is fairly high. However with this increase in animal density, there may also be an increase in competition for food supplies and possibly predation. This is opposed to lower animal densities. With a lower density of animals, there may be less competition for resources and a decreased predation, however there will also be a decreased in positive </a:t>
            </a:r>
            <a:r>
              <a:rPr lang="en-US" baseline="0" dirty="0" err="1" smtClean="0"/>
              <a:t>intraspecies</a:t>
            </a:r>
            <a:r>
              <a:rPr lang="en-US" baseline="0" dirty="0" smtClean="0"/>
              <a:t> interactions, such as mating. It is evident that these differences in animal density will have an overall impact on the species in the area and will have influence on their interactions and survival. Studying and understanding the link between these animal dependencies and the corresponding interactions allows for a better plan to be formed for restoration purposes in arid ecosystems.</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5</a:t>
            </a:fld>
            <a:endParaRPr lang="en-US"/>
          </a:p>
        </p:txBody>
      </p:sp>
    </p:spTree>
    <p:extLst>
      <p:ext uri="{BB962C8B-B14F-4D97-AF65-F5344CB8AC3E}">
        <p14:creationId xmlns:p14="http://schemas.microsoft.com/office/powerpoint/2010/main" val="465824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chapter one is going to be a systematic review focusing on gaining insight on the relationship between shrub and animal densities in literature. The main focus will be to see if literature that</a:t>
            </a:r>
            <a:r>
              <a:rPr lang="en-US" baseline="0" dirty="0" smtClean="0"/>
              <a:t> touches upon facilitation included densities in its records. The main questions that will be focused in during this review will be </a:t>
            </a:r>
            <a:r>
              <a:rPr lang="en-US" b="1" baseline="0" dirty="0" smtClean="0"/>
              <a:t>Read questions</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6</a:t>
            </a:fld>
            <a:endParaRPr lang="en-US"/>
          </a:p>
        </p:txBody>
      </p:sp>
    </p:spTree>
    <p:extLst>
      <p:ext uri="{BB962C8B-B14F-4D97-AF65-F5344CB8AC3E}">
        <p14:creationId xmlns:p14="http://schemas.microsoft.com/office/powerpoint/2010/main" val="851738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State predictions </a:t>
            </a:r>
            <a:r>
              <a:rPr lang="en-CA" dirty="0" smtClean="0"/>
              <a:t>In order to</a:t>
            </a:r>
            <a:r>
              <a:rPr lang="en-CA" baseline="0" dirty="0" smtClean="0"/>
              <a:t> find articles usable for the systematic review, Web of Science was used to begin with the preliminary screening of </a:t>
            </a:r>
            <a:r>
              <a:rPr lang="en-CA" baseline="0" dirty="0" err="1" smtClean="0"/>
              <a:t>potnetial</a:t>
            </a:r>
            <a:r>
              <a:rPr lang="en-CA" baseline="0" dirty="0" smtClean="0"/>
              <a:t> literature. Use of key words such as shrub* facilitate* density* arid*, </a:t>
            </a:r>
            <a:r>
              <a:rPr lang="en-CA" baseline="0" dirty="0" err="1" smtClean="0"/>
              <a:t>etc</a:t>
            </a:r>
            <a:r>
              <a:rPr lang="en-CA" baseline="0" dirty="0" smtClean="0"/>
              <a:t> were used. From there bar graphs were generated to compare the number of papers associated with different combinations of key words and a PRISM to help display the filtering process of potential literature that will be used.</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7</a:t>
            </a:fld>
            <a:endParaRPr lang="en-US"/>
          </a:p>
        </p:txBody>
      </p:sp>
    </p:spTree>
    <p:extLst>
      <p:ext uri="{BB962C8B-B14F-4D97-AF65-F5344CB8AC3E}">
        <p14:creationId xmlns:p14="http://schemas.microsoft.com/office/powerpoint/2010/main" val="65517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progress to date that I have been working on. I have already begun initial screening of potential texts to use for the systematic</a:t>
            </a:r>
            <a:r>
              <a:rPr lang="en-US" baseline="0" dirty="0" smtClean="0"/>
              <a:t> review. The figure shows the variety of combination of key words used to find these papers. The main thing to take from this is that at a large scope there are hundred of papers, as seen through the search with the key words shrub size* and shrub density*. However as the scope decreases to more specific words for this chapter, the number drastically decreases, as seen from the shrub* density* animal trade off* portion. Side note I believe that this was significantly lower due to searching the key phrase animal trade off*. I believe the best way to search for papers relevant to my research question would to be using a combination of the key word searches.</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8</a:t>
            </a:fld>
            <a:endParaRPr lang="en-US"/>
          </a:p>
        </p:txBody>
      </p:sp>
    </p:spTree>
    <p:extLst>
      <p:ext uri="{BB962C8B-B14F-4D97-AF65-F5344CB8AC3E}">
        <p14:creationId xmlns:p14="http://schemas.microsoft.com/office/powerpoint/2010/main" val="544160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PRISMA</a:t>
            </a:r>
            <a:r>
              <a:rPr lang="en-US" baseline="0" dirty="0" smtClean="0"/>
              <a:t> generated shows the search for key words so far. I decided to focus in studies with word combinations including; density* facilitation* shrub*, shrub* density* facilitate*, and density* shrub* animal* facilitate*. From there I found that there was 375 studies total with those combination of key words. After filtering for duplicates I </a:t>
            </a:r>
            <a:r>
              <a:rPr lang="en-US" baseline="0" dirty="0" err="1" smtClean="0"/>
              <a:t>camer</a:t>
            </a:r>
            <a:r>
              <a:rPr lang="en-US" baseline="0" dirty="0" smtClean="0"/>
              <a:t> to the same number of studies. In addition I filtered out papers that do not pertain to the field of Ecology, such as cellular biology AND BUSINESS, and focused on just the field of ecology. As for progress to date, that is as much of the screening process that has been done. My plan is to continue this throughout December and January where the Abstracts will be screened, then the full body of texts before the final papers are decided.</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9</a:t>
            </a:fld>
            <a:endParaRPr lang="en-US"/>
          </a:p>
        </p:txBody>
      </p:sp>
    </p:spTree>
    <p:extLst>
      <p:ext uri="{BB962C8B-B14F-4D97-AF65-F5344CB8AC3E}">
        <p14:creationId xmlns:p14="http://schemas.microsoft.com/office/powerpoint/2010/main" val="1638624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CBAA8A9-B117-B14C-A24A-6E6F83D1D8A5}" type="datetimeFigureOut">
              <a:rPr lang="en-US" smtClean="0"/>
              <a:t>11/22/18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BA821F-2534-1B47-ACC7-0DE7421D4181}" type="slidenum">
              <a:rPr lang="en-US" smtClean="0"/>
              <a:t>‹#›</a:t>
            </a:fld>
            <a:endParaRPr lang="en-US"/>
          </a:p>
        </p:txBody>
      </p:sp>
    </p:spTree>
    <p:extLst>
      <p:ext uri="{BB962C8B-B14F-4D97-AF65-F5344CB8AC3E}">
        <p14:creationId xmlns:p14="http://schemas.microsoft.com/office/powerpoint/2010/main" val="1731414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BAA8A9-B117-B14C-A24A-6E6F83D1D8A5}" type="datetimeFigureOut">
              <a:rPr lang="en-US" smtClean="0"/>
              <a:t>11/22/18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BA821F-2534-1B47-ACC7-0DE7421D4181}" type="slidenum">
              <a:rPr lang="en-US" smtClean="0"/>
              <a:t>‹#›</a:t>
            </a:fld>
            <a:endParaRPr lang="en-US"/>
          </a:p>
        </p:txBody>
      </p:sp>
    </p:spTree>
    <p:extLst>
      <p:ext uri="{BB962C8B-B14F-4D97-AF65-F5344CB8AC3E}">
        <p14:creationId xmlns:p14="http://schemas.microsoft.com/office/powerpoint/2010/main" val="639448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BAA8A9-B117-B14C-A24A-6E6F83D1D8A5}" type="datetimeFigureOut">
              <a:rPr lang="en-US" smtClean="0"/>
              <a:t>11/22/18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BA821F-2534-1B47-ACC7-0DE7421D4181}" type="slidenum">
              <a:rPr lang="en-US" smtClean="0"/>
              <a:t>‹#›</a:t>
            </a:fld>
            <a:endParaRPr lang="en-US"/>
          </a:p>
        </p:txBody>
      </p:sp>
    </p:spTree>
    <p:extLst>
      <p:ext uri="{BB962C8B-B14F-4D97-AF65-F5344CB8AC3E}">
        <p14:creationId xmlns:p14="http://schemas.microsoft.com/office/powerpoint/2010/main" val="1195038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BAA8A9-B117-B14C-A24A-6E6F83D1D8A5}" type="datetimeFigureOut">
              <a:rPr lang="en-US" smtClean="0"/>
              <a:t>11/22/18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BA821F-2534-1B47-ACC7-0DE7421D4181}" type="slidenum">
              <a:rPr lang="en-US" smtClean="0"/>
              <a:t>‹#›</a:t>
            </a:fld>
            <a:endParaRPr lang="en-US"/>
          </a:p>
        </p:txBody>
      </p:sp>
    </p:spTree>
    <p:extLst>
      <p:ext uri="{BB962C8B-B14F-4D97-AF65-F5344CB8AC3E}">
        <p14:creationId xmlns:p14="http://schemas.microsoft.com/office/powerpoint/2010/main" val="1480219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BAA8A9-B117-B14C-A24A-6E6F83D1D8A5}" type="datetimeFigureOut">
              <a:rPr lang="en-US" smtClean="0"/>
              <a:t>11/22/18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BA821F-2534-1B47-ACC7-0DE7421D4181}" type="slidenum">
              <a:rPr lang="en-US" smtClean="0"/>
              <a:t>‹#›</a:t>
            </a:fld>
            <a:endParaRPr lang="en-US"/>
          </a:p>
        </p:txBody>
      </p:sp>
    </p:spTree>
    <p:extLst>
      <p:ext uri="{BB962C8B-B14F-4D97-AF65-F5344CB8AC3E}">
        <p14:creationId xmlns:p14="http://schemas.microsoft.com/office/powerpoint/2010/main" val="1591947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CBAA8A9-B117-B14C-A24A-6E6F83D1D8A5}" type="datetimeFigureOut">
              <a:rPr lang="en-US" smtClean="0"/>
              <a:t>11/22/18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BA821F-2534-1B47-ACC7-0DE7421D4181}" type="slidenum">
              <a:rPr lang="en-US" smtClean="0"/>
              <a:t>‹#›</a:t>
            </a:fld>
            <a:endParaRPr lang="en-US"/>
          </a:p>
        </p:txBody>
      </p:sp>
    </p:spTree>
    <p:extLst>
      <p:ext uri="{BB962C8B-B14F-4D97-AF65-F5344CB8AC3E}">
        <p14:creationId xmlns:p14="http://schemas.microsoft.com/office/powerpoint/2010/main" val="366135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CBAA8A9-B117-B14C-A24A-6E6F83D1D8A5}" type="datetimeFigureOut">
              <a:rPr lang="en-US" smtClean="0"/>
              <a:t>11/22/18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BA821F-2534-1B47-ACC7-0DE7421D4181}" type="slidenum">
              <a:rPr lang="en-US" smtClean="0"/>
              <a:t>‹#›</a:t>
            </a:fld>
            <a:endParaRPr lang="en-US"/>
          </a:p>
        </p:txBody>
      </p:sp>
    </p:spTree>
    <p:extLst>
      <p:ext uri="{BB962C8B-B14F-4D97-AF65-F5344CB8AC3E}">
        <p14:creationId xmlns:p14="http://schemas.microsoft.com/office/powerpoint/2010/main" val="1091724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CBAA8A9-B117-B14C-A24A-6E6F83D1D8A5}" type="datetimeFigureOut">
              <a:rPr lang="en-US" smtClean="0"/>
              <a:t>11/22/18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BA821F-2534-1B47-ACC7-0DE7421D4181}" type="slidenum">
              <a:rPr lang="en-US" smtClean="0"/>
              <a:t>‹#›</a:t>
            </a:fld>
            <a:endParaRPr lang="en-US"/>
          </a:p>
        </p:txBody>
      </p:sp>
    </p:spTree>
    <p:extLst>
      <p:ext uri="{BB962C8B-B14F-4D97-AF65-F5344CB8AC3E}">
        <p14:creationId xmlns:p14="http://schemas.microsoft.com/office/powerpoint/2010/main" val="520786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BAA8A9-B117-B14C-A24A-6E6F83D1D8A5}" type="datetimeFigureOut">
              <a:rPr lang="en-US" smtClean="0"/>
              <a:t>11/22/18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BA821F-2534-1B47-ACC7-0DE7421D4181}" type="slidenum">
              <a:rPr lang="en-US" smtClean="0"/>
              <a:t>‹#›</a:t>
            </a:fld>
            <a:endParaRPr lang="en-US"/>
          </a:p>
        </p:txBody>
      </p:sp>
    </p:spTree>
    <p:extLst>
      <p:ext uri="{BB962C8B-B14F-4D97-AF65-F5344CB8AC3E}">
        <p14:creationId xmlns:p14="http://schemas.microsoft.com/office/powerpoint/2010/main" val="1864726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BAA8A9-B117-B14C-A24A-6E6F83D1D8A5}" type="datetimeFigureOut">
              <a:rPr lang="en-US" smtClean="0"/>
              <a:t>11/22/18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BA821F-2534-1B47-ACC7-0DE7421D4181}" type="slidenum">
              <a:rPr lang="en-US" smtClean="0"/>
              <a:t>‹#›</a:t>
            </a:fld>
            <a:endParaRPr lang="en-US"/>
          </a:p>
        </p:txBody>
      </p:sp>
    </p:spTree>
    <p:extLst>
      <p:ext uri="{BB962C8B-B14F-4D97-AF65-F5344CB8AC3E}">
        <p14:creationId xmlns:p14="http://schemas.microsoft.com/office/powerpoint/2010/main" val="79571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BAA8A9-B117-B14C-A24A-6E6F83D1D8A5}" type="datetimeFigureOut">
              <a:rPr lang="en-US" smtClean="0"/>
              <a:t>11/22/18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BA821F-2534-1B47-ACC7-0DE7421D4181}" type="slidenum">
              <a:rPr lang="en-US" smtClean="0"/>
              <a:t>‹#›</a:t>
            </a:fld>
            <a:endParaRPr lang="en-US"/>
          </a:p>
        </p:txBody>
      </p:sp>
    </p:spTree>
    <p:extLst>
      <p:ext uri="{BB962C8B-B14F-4D97-AF65-F5344CB8AC3E}">
        <p14:creationId xmlns:p14="http://schemas.microsoft.com/office/powerpoint/2010/main" val="16216073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BAA8A9-B117-B14C-A24A-6E6F83D1D8A5}" type="datetimeFigureOut">
              <a:rPr lang="en-US" smtClean="0"/>
              <a:t>11/22/18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BA821F-2534-1B47-ACC7-0DE7421D4181}" type="slidenum">
              <a:rPr lang="en-US" smtClean="0"/>
              <a:t>‹#›</a:t>
            </a:fld>
            <a:endParaRPr lang="en-US"/>
          </a:p>
        </p:txBody>
      </p:sp>
    </p:spTree>
    <p:extLst>
      <p:ext uri="{BB962C8B-B14F-4D97-AF65-F5344CB8AC3E}">
        <p14:creationId xmlns:p14="http://schemas.microsoft.com/office/powerpoint/2010/main" val="1492238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g"/><Relationship Id="rId7" Type="http://schemas.openxmlformats.org/officeDocument/2006/relationships/image" Target="../media/image20.jpg"/><Relationship Id="rId8" Type="http://schemas.openxmlformats.org/officeDocument/2006/relationships/image" Target="../media/image21.jpg"/><Relationship Id="rId9"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60105"/>
            <a:ext cx="9144000" cy="2387600"/>
          </a:xfrm>
        </p:spPr>
        <p:txBody>
          <a:bodyPr>
            <a:normAutofit fontScale="90000"/>
          </a:bodyPr>
          <a:lstStyle/>
          <a:p>
            <a:r>
              <a:rPr lang="en-CA" b="1" dirty="0"/>
              <a:t>An examination of shrub and animal density-dependent interactions in desert ecosystems</a:t>
            </a:r>
            <a:r>
              <a:rPr lang="en-US" dirty="0" smtClean="0">
                <a:effectLst/>
              </a:rPr>
              <a:t> </a:t>
            </a:r>
            <a:endParaRPr lang="en-US" b="1" dirty="0"/>
          </a:p>
        </p:txBody>
      </p:sp>
      <p:sp>
        <p:nvSpPr>
          <p:cNvPr id="3" name="Subtitle 2"/>
          <p:cNvSpPr>
            <a:spLocks noGrp="1"/>
          </p:cNvSpPr>
          <p:nvPr>
            <p:ph type="subTitle" idx="1"/>
          </p:nvPr>
        </p:nvSpPr>
        <p:spPr>
          <a:xfrm>
            <a:off x="1524000" y="3147705"/>
            <a:ext cx="9144000" cy="1655762"/>
          </a:xfrm>
        </p:spPr>
        <p:txBody>
          <a:bodyPr/>
          <a:lstStyle/>
          <a:p>
            <a:r>
              <a:rPr lang="en-US" b="1" dirty="0" smtClean="0"/>
              <a:t>By: Mario </a:t>
            </a:r>
            <a:r>
              <a:rPr lang="en-US" b="1" dirty="0" smtClean="0"/>
              <a:t>Zuliani</a:t>
            </a:r>
          </a:p>
          <a:p>
            <a:r>
              <a:rPr lang="en-US" b="1" dirty="0" smtClean="0"/>
              <a:t>Dr. Chris </a:t>
            </a:r>
            <a:r>
              <a:rPr lang="en-US" b="1" dirty="0" err="1" smtClean="0"/>
              <a:t>Lortie</a:t>
            </a:r>
            <a:endParaRPr lang="en-US" b="1" dirty="0"/>
          </a:p>
        </p:txBody>
      </p:sp>
    </p:spTree>
    <p:extLst>
      <p:ext uri="{BB962C8B-B14F-4D97-AF65-F5344CB8AC3E}">
        <p14:creationId xmlns:p14="http://schemas.microsoft.com/office/powerpoint/2010/main" val="17482297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2512" y="0"/>
            <a:ext cx="10515600" cy="1325563"/>
          </a:xfrm>
        </p:spPr>
        <p:txBody>
          <a:bodyPr>
            <a:noAutofit/>
          </a:bodyPr>
          <a:lstStyle/>
          <a:p>
            <a:r>
              <a:rPr lang="en-US" sz="5400" b="1" dirty="0" smtClean="0"/>
              <a:t>Chapter 2: Shrub and Animal Density Correlation in Desert Ecosystems</a:t>
            </a:r>
            <a:endParaRPr lang="en-US" sz="5400" b="1" dirty="0"/>
          </a:p>
        </p:txBody>
      </p:sp>
    </p:spTree>
    <p:extLst>
      <p:ext uri="{BB962C8B-B14F-4D97-AF65-F5344CB8AC3E}">
        <p14:creationId xmlns:p14="http://schemas.microsoft.com/office/powerpoint/2010/main" val="4270337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Study Site</a:t>
            </a:r>
            <a:endParaRPr lang="en-US" b="1" dirty="0"/>
          </a:p>
        </p:txBody>
      </p:sp>
    </p:spTree>
    <p:extLst>
      <p:ext uri="{BB962C8B-B14F-4D97-AF65-F5344CB8AC3E}">
        <p14:creationId xmlns:p14="http://schemas.microsoft.com/office/powerpoint/2010/main" val="17772234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Chapter 2: Shrub and Animal Density Correlation in Desert Ecosystems</a:t>
            </a:r>
            <a:endParaRPr lang="en-US" b="1"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Purpose:</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Discover </a:t>
            </a:r>
            <a:r>
              <a:rPr lang="en-US" dirty="0" smtClean="0"/>
              <a:t>trends in shrub and animal population densities and to distinguish possible correlations between them.</a:t>
            </a:r>
          </a:p>
          <a:p>
            <a:pPr marL="0" indent="0">
              <a:lnSpc>
                <a:spcPct val="100000"/>
              </a:lnSpc>
              <a:spcBef>
                <a:spcPts val="0"/>
              </a:spcBef>
              <a:buNone/>
            </a:pPr>
            <a:r>
              <a:rPr lang="en-US" b="1" dirty="0" smtClean="0"/>
              <a:t>Question:</a:t>
            </a:r>
          </a:p>
          <a:p>
            <a:pPr>
              <a:lnSpc>
                <a:spcPct val="100000"/>
              </a:lnSpc>
              <a:spcBef>
                <a:spcPts val="0"/>
              </a:spcBef>
            </a:pPr>
            <a:r>
              <a:rPr lang="en-US" dirty="0" smtClean="0"/>
              <a:t>Is there a relationship between the shrub density and animal density in the Carrizo Plain?</a:t>
            </a:r>
          </a:p>
          <a:p>
            <a:pPr>
              <a:lnSpc>
                <a:spcPct val="100000"/>
              </a:lnSpc>
              <a:spcBef>
                <a:spcPts val="0"/>
              </a:spcBef>
            </a:pPr>
            <a:r>
              <a:rPr lang="en-US" dirty="0" smtClean="0"/>
              <a:t>How are the varying species interacting with the shrubs?</a:t>
            </a:r>
            <a:endParaRPr lang="en-US" dirty="0"/>
          </a:p>
        </p:txBody>
      </p:sp>
    </p:spTree>
    <p:extLst>
      <p:ext uri="{BB962C8B-B14F-4D97-AF65-F5344CB8AC3E}">
        <p14:creationId xmlns:p14="http://schemas.microsoft.com/office/powerpoint/2010/main" val="19932831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Chapter 2: Shrub and Animal Density Correlation in Desert Ecosystems</a:t>
            </a:r>
            <a:endParaRPr lang="en-US" b="1" dirty="0"/>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Hypothesis:</a:t>
            </a:r>
          </a:p>
          <a:p>
            <a:pPr>
              <a:lnSpc>
                <a:spcPct val="100000"/>
              </a:lnSpc>
              <a:spcBef>
                <a:spcPts val="0"/>
              </a:spcBef>
            </a:pPr>
            <a:r>
              <a:rPr lang="en-US" dirty="0" smtClean="0"/>
              <a:t>There </a:t>
            </a:r>
            <a:r>
              <a:rPr lang="en-US" dirty="0" smtClean="0"/>
              <a:t>will</a:t>
            </a:r>
            <a:r>
              <a:rPr lang="en-US" dirty="0" smtClean="0"/>
              <a:t> </a:t>
            </a:r>
            <a:r>
              <a:rPr lang="en-US" dirty="0" smtClean="0"/>
              <a:t>be a correlation between shrub density and animal density, </a:t>
            </a:r>
            <a:r>
              <a:rPr lang="en-US" dirty="0" smtClean="0"/>
              <a:t>due </a:t>
            </a:r>
            <a:r>
              <a:rPr lang="en-US" dirty="0" smtClean="0"/>
              <a:t>to beneficial interactions between the two groups</a:t>
            </a:r>
          </a:p>
          <a:p>
            <a:pPr>
              <a:lnSpc>
                <a:spcPct val="100000"/>
              </a:lnSpc>
              <a:spcBef>
                <a:spcPts val="0"/>
              </a:spcBef>
            </a:pPr>
            <a:r>
              <a:rPr lang="en-US" dirty="0" smtClean="0"/>
              <a:t>There </a:t>
            </a:r>
            <a:r>
              <a:rPr lang="en-US" dirty="0" smtClean="0"/>
              <a:t>will</a:t>
            </a:r>
            <a:r>
              <a:rPr lang="en-US" dirty="0" smtClean="0"/>
              <a:t> </a:t>
            </a:r>
            <a:r>
              <a:rPr lang="en-US" dirty="0" smtClean="0"/>
              <a:t>also be a relationship between varying species abundance</a:t>
            </a:r>
          </a:p>
          <a:p>
            <a:pPr marL="0" indent="0">
              <a:lnSpc>
                <a:spcPct val="100000"/>
              </a:lnSpc>
              <a:spcBef>
                <a:spcPts val="0"/>
              </a:spcBef>
              <a:buNone/>
            </a:pPr>
            <a:r>
              <a:rPr lang="en-US" b="1" dirty="0" smtClean="0"/>
              <a:t>Predictions:</a:t>
            </a:r>
          </a:p>
          <a:p>
            <a:pPr marL="514350" indent="-514350">
              <a:lnSpc>
                <a:spcPct val="100000"/>
              </a:lnSpc>
              <a:spcBef>
                <a:spcPts val="0"/>
              </a:spcBef>
              <a:buAutoNum type="arabicParenR"/>
            </a:pPr>
            <a:r>
              <a:rPr lang="en-US" dirty="0" smtClean="0"/>
              <a:t>Higher Shrub density should correlate to higher Animal density</a:t>
            </a:r>
          </a:p>
          <a:p>
            <a:pPr marL="514350" indent="-514350">
              <a:lnSpc>
                <a:spcPct val="100000"/>
              </a:lnSpc>
              <a:spcBef>
                <a:spcPts val="0"/>
              </a:spcBef>
              <a:buAutoNum type="arabicParenR"/>
            </a:pPr>
            <a:r>
              <a:rPr lang="en-US" dirty="0" smtClean="0"/>
              <a:t>Visitation in high shrub density areas should be higher than in low shrub density areas</a:t>
            </a:r>
          </a:p>
          <a:p>
            <a:pPr marL="514350" indent="-514350">
              <a:lnSpc>
                <a:spcPct val="100000"/>
              </a:lnSpc>
              <a:spcBef>
                <a:spcPts val="0"/>
              </a:spcBef>
              <a:buAutoNum type="arabicParenR"/>
            </a:pPr>
            <a:r>
              <a:rPr lang="en-US" dirty="0" smtClean="0"/>
              <a:t>Camera capture rate should be much higher than low density</a:t>
            </a:r>
          </a:p>
          <a:p>
            <a:pPr marL="514350" indent="-514350">
              <a:lnSpc>
                <a:spcPct val="100000"/>
              </a:lnSpc>
              <a:spcBef>
                <a:spcPts val="0"/>
              </a:spcBef>
              <a:buFont typeface="+mj-lt"/>
              <a:buAutoNum type="arabicPeriod"/>
            </a:pPr>
            <a:endParaRPr lang="en-US" dirty="0" smtClean="0"/>
          </a:p>
        </p:txBody>
      </p:sp>
    </p:spTree>
    <p:extLst>
      <p:ext uri="{BB962C8B-B14F-4D97-AF65-F5344CB8AC3E}">
        <p14:creationId xmlns:p14="http://schemas.microsoft.com/office/powerpoint/2010/main" val="4661125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Chapter 2: Shrub and Animal Density Correlation in Desert Ecosystems: Methods</a:t>
            </a:r>
            <a:endParaRPr lang="en-US"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11350"/>
            <a:ext cx="5801784" cy="4351338"/>
          </a:xfrm>
        </p:spPr>
      </p:pic>
      <p:sp>
        <p:nvSpPr>
          <p:cNvPr id="5" name="TextBox 4"/>
          <p:cNvSpPr txBox="1"/>
          <p:nvPr/>
        </p:nvSpPr>
        <p:spPr>
          <a:xfrm>
            <a:off x="7190650" y="1911350"/>
            <a:ext cx="4163150" cy="1569660"/>
          </a:xfrm>
          <a:prstGeom prst="rect">
            <a:avLst/>
          </a:prstGeom>
          <a:noFill/>
        </p:spPr>
        <p:txBody>
          <a:bodyPr wrap="square" rtlCol="0">
            <a:spAutoFit/>
          </a:bodyPr>
          <a:lstStyle/>
          <a:p>
            <a:r>
              <a:rPr lang="en-CA" sz="2400" dirty="0"/>
              <a:t>2 Sites x 3 density gradient (Low, Medium, High) X 2 (Shrub vs Open) x 10 Reps = 120 Sets of data</a:t>
            </a:r>
            <a:endParaRPr lang="en-US" sz="24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0650" y="3844509"/>
            <a:ext cx="4298985" cy="2418179"/>
          </a:xfrm>
          <a:prstGeom prst="rect">
            <a:avLst/>
          </a:prstGeom>
        </p:spPr>
      </p:pic>
    </p:spTree>
    <p:extLst>
      <p:ext uri="{BB962C8B-B14F-4D97-AF65-F5344CB8AC3E}">
        <p14:creationId xmlns:p14="http://schemas.microsoft.com/office/powerpoint/2010/main" val="7559429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5426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143642" cy="392906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754069" y="491134"/>
            <a:ext cx="3929065" cy="294679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8405" y="0"/>
            <a:ext cx="2946797" cy="392906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8761" y="3929063"/>
            <a:ext cx="3913239" cy="2934929"/>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3293" y="3790335"/>
            <a:ext cx="4090220" cy="306766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3790335"/>
            <a:ext cx="4253292" cy="306766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2828851" y="314792"/>
            <a:ext cx="3784344" cy="3154761"/>
          </a:xfrm>
          <a:prstGeom prst="rect">
            <a:avLst/>
          </a:prstGeom>
        </p:spPr>
      </p:pic>
    </p:spTree>
    <p:extLst>
      <p:ext uri="{BB962C8B-B14F-4D97-AF65-F5344CB8AC3E}">
        <p14:creationId xmlns:p14="http://schemas.microsoft.com/office/powerpoint/2010/main" val="12290035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Progress to Date</a:t>
            </a:r>
            <a:endParaRPr lang="en-US" b="1" dirty="0"/>
          </a:p>
        </p:txBody>
      </p:sp>
      <p:pic>
        <p:nvPicPr>
          <p:cNvPr id="4" name="Picture 3" descr="../Shrub%20Density%2010m%20radius.jpeg"/>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500716" cy="4710112"/>
          </a:xfrm>
          <a:prstGeom prst="rect">
            <a:avLst/>
          </a:prstGeom>
          <a:noFill/>
          <a:ln>
            <a:noFill/>
          </a:ln>
        </p:spPr>
      </p:pic>
      <p:pic>
        <p:nvPicPr>
          <p:cNvPr id="5" name="Picture 4" descr="../Histogram%2020m%20Density.jpeg"/>
          <p:cNvPicPr/>
          <p:nvPr/>
        </p:nvPicPr>
        <p:blipFill>
          <a:blip r:embed="rId4">
            <a:extLst>
              <a:ext uri="{28A0092B-C50C-407E-A947-70E740481C1C}">
                <a14:useLocalDpi xmlns:a14="http://schemas.microsoft.com/office/drawing/2010/main" val="0"/>
              </a:ext>
            </a:extLst>
          </a:blip>
          <a:srcRect/>
          <a:stretch>
            <a:fillRect/>
          </a:stretch>
        </p:blipFill>
        <p:spPr bwMode="auto">
          <a:xfrm>
            <a:off x="6017342" y="1690688"/>
            <a:ext cx="4416686" cy="4710112"/>
          </a:xfrm>
          <a:prstGeom prst="rect">
            <a:avLst/>
          </a:prstGeom>
          <a:noFill/>
          <a:ln>
            <a:noFill/>
          </a:ln>
        </p:spPr>
      </p:pic>
    </p:spTree>
    <p:extLst>
      <p:ext uri="{BB962C8B-B14F-4D97-AF65-F5344CB8AC3E}">
        <p14:creationId xmlns:p14="http://schemas.microsoft.com/office/powerpoint/2010/main" val="9906770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Implications</a:t>
            </a:r>
            <a:r>
              <a:rPr lang="en-US" dirty="0" smtClean="0"/>
              <a:t>	</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buNone/>
            </a:pPr>
            <a:r>
              <a:rPr lang="en-US" dirty="0"/>
              <a:t>Studying the relationship between shrub density and animal density can lead aid in the restoration and management of desert ecosystems. Knowing the density of foundational shrubs needed to restore an area and which areas to preserve, can save a significant amount of money and </a:t>
            </a:r>
            <a:r>
              <a:rPr lang="en-US" dirty="0" smtClean="0"/>
              <a:t>effort</a:t>
            </a:r>
            <a:r>
              <a:rPr lang="en-US" dirty="0"/>
              <a:t> during restoration</a:t>
            </a:r>
            <a:endParaRPr lang="en-US" dirty="0"/>
          </a:p>
        </p:txBody>
      </p:sp>
    </p:spTree>
    <p:extLst>
      <p:ext uri="{BB962C8B-B14F-4D97-AF65-F5344CB8AC3E}">
        <p14:creationId xmlns:p14="http://schemas.microsoft.com/office/powerpoint/2010/main" val="857381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Link Between Densities</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344" y="1599248"/>
            <a:ext cx="4724607" cy="21209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344" y="4276826"/>
            <a:ext cx="4724607" cy="2347667"/>
          </a:xfrm>
          <a:prstGeom prst="rect">
            <a:avLst/>
          </a:prstGeom>
        </p:spPr>
      </p:pic>
      <p:sp>
        <p:nvSpPr>
          <p:cNvPr id="6" name="Plus 5"/>
          <p:cNvSpPr/>
          <p:nvPr/>
        </p:nvSpPr>
        <p:spPr>
          <a:xfrm>
            <a:off x="2207623" y="3720148"/>
            <a:ext cx="627017" cy="655909"/>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ight Arrow 6"/>
          <p:cNvSpPr/>
          <p:nvPr/>
        </p:nvSpPr>
        <p:spPr>
          <a:xfrm>
            <a:off x="5460274" y="3853543"/>
            <a:ext cx="1045029" cy="7315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6833" y="925196"/>
            <a:ext cx="1101470" cy="91789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4817" y="2403225"/>
            <a:ext cx="1101470" cy="91789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2438" y="142744"/>
            <a:ext cx="1101470" cy="917892"/>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9955" y="1314227"/>
            <a:ext cx="1101470" cy="917892"/>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9748" y="2469976"/>
            <a:ext cx="1101470" cy="917892"/>
          </a:xfrm>
          <a:prstGeom prst="rect">
            <a:avLst/>
          </a:prstGeom>
        </p:spPr>
      </p:pic>
      <p:sp>
        <p:nvSpPr>
          <p:cNvPr id="13" name="TextBox 12"/>
          <p:cNvSpPr txBox="1"/>
          <p:nvPr/>
        </p:nvSpPr>
        <p:spPr>
          <a:xfrm>
            <a:off x="9042005" y="4033655"/>
            <a:ext cx="1595485" cy="461665"/>
          </a:xfrm>
          <a:prstGeom prst="rect">
            <a:avLst/>
          </a:prstGeom>
          <a:noFill/>
        </p:spPr>
        <p:txBody>
          <a:bodyPr wrap="square" rtlCol="0">
            <a:spAutoFit/>
          </a:bodyPr>
          <a:lstStyle/>
          <a:p>
            <a:r>
              <a:rPr lang="en-US" sz="2400" b="1" dirty="0" smtClean="0"/>
              <a:t>VS.</a:t>
            </a:r>
            <a:endParaRPr lang="en-US" sz="2400" b="1" dirty="0"/>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0896" y="5271889"/>
            <a:ext cx="1101470" cy="917892"/>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0690" y="4812943"/>
            <a:ext cx="1101470" cy="917892"/>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5745" y="807446"/>
            <a:ext cx="708613" cy="50638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81706" y="1551595"/>
            <a:ext cx="708613" cy="506380"/>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5196" y="1843088"/>
            <a:ext cx="708613" cy="50638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5923" y="2186790"/>
            <a:ext cx="708613" cy="506380"/>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39054" y="5889646"/>
            <a:ext cx="708613" cy="506380"/>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36493" y="584711"/>
            <a:ext cx="714109" cy="599597"/>
          </a:xfrm>
          <a:prstGeom prst="rect">
            <a:avLst/>
          </a:prstGeom>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1362" y="4312721"/>
            <a:ext cx="648709" cy="544684"/>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2438" y="2501868"/>
            <a:ext cx="714109" cy="599597"/>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0779" y="4678823"/>
            <a:ext cx="714109" cy="599597"/>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8438" y="334508"/>
            <a:ext cx="714109" cy="599597"/>
          </a:xfrm>
          <a:prstGeom prst="rect">
            <a:avLst/>
          </a:prstGeom>
        </p:spPr>
      </p:pic>
    </p:spTree>
    <p:extLst>
      <p:ext uri="{BB962C8B-B14F-4D97-AF65-F5344CB8AC3E}">
        <p14:creationId xmlns:p14="http://schemas.microsoft.com/office/powerpoint/2010/main" val="453418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Chapter Timeline</a:t>
            </a:r>
            <a:endParaRPr lang="en-US" b="1"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87976432"/>
              </p:ext>
            </p:extLst>
          </p:nvPr>
        </p:nvGraphicFramePr>
        <p:xfrm>
          <a:off x="1765738" y="2419351"/>
          <a:ext cx="8660523" cy="3594537"/>
        </p:xfrm>
        <a:graphic>
          <a:graphicData uri="http://schemas.openxmlformats.org/drawingml/2006/table">
            <a:tbl>
              <a:tblPr firstRow="1" firstCol="1" bandRow="1">
                <a:tableStyleId>{5C22544A-7EE6-4342-B048-85BDC9FD1C3A}</a:tableStyleId>
              </a:tblPr>
              <a:tblGrid>
                <a:gridCol w="1176262"/>
                <a:gridCol w="1865884"/>
                <a:gridCol w="1971095"/>
                <a:gridCol w="2028482"/>
                <a:gridCol w="1618800"/>
              </a:tblGrid>
              <a:tr h="456698">
                <a:tc>
                  <a:txBody>
                    <a:bodyPr/>
                    <a:lstStyle/>
                    <a:p>
                      <a:pPr>
                        <a:spcAft>
                          <a:spcPts val="0"/>
                        </a:spcAft>
                      </a:pPr>
                      <a:r>
                        <a:rPr lang="en-CA" sz="1600" dirty="0">
                          <a:effectLst/>
                        </a:rPr>
                        <a:t>Chapter</a:t>
                      </a:r>
                      <a:endParaRPr lang="en-US" sz="1600" dirty="0">
                        <a:effectLst/>
                        <a:latin typeface="Calibri" charset="0"/>
                        <a:ea typeface="Calibri" charset="0"/>
                        <a:cs typeface="Times New Roman" charset="0"/>
                      </a:endParaRPr>
                    </a:p>
                  </a:txBody>
                  <a:tcPr marL="68580" marR="68580" marT="0" marB="0"/>
                </a:tc>
                <a:tc>
                  <a:txBody>
                    <a:bodyPr/>
                    <a:lstStyle/>
                    <a:p>
                      <a:pPr>
                        <a:spcAft>
                          <a:spcPts val="0"/>
                        </a:spcAft>
                      </a:pPr>
                      <a:r>
                        <a:rPr lang="en-CA" sz="1600" dirty="0">
                          <a:effectLst/>
                        </a:rPr>
                        <a:t>Title</a:t>
                      </a:r>
                      <a:endParaRPr lang="en-US" sz="1600" dirty="0">
                        <a:effectLst/>
                        <a:latin typeface="Calibri" charset="0"/>
                        <a:ea typeface="Calibri" charset="0"/>
                        <a:cs typeface="Times New Roman" charset="0"/>
                      </a:endParaRPr>
                    </a:p>
                  </a:txBody>
                  <a:tcPr marL="68580" marR="68580" marT="0" marB="0"/>
                </a:tc>
                <a:tc>
                  <a:txBody>
                    <a:bodyPr/>
                    <a:lstStyle/>
                    <a:p>
                      <a:pPr>
                        <a:spcAft>
                          <a:spcPts val="0"/>
                        </a:spcAft>
                      </a:pPr>
                      <a:r>
                        <a:rPr lang="en-CA" sz="1600">
                          <a:effectLst/>
                        </a:rPr>
                        <a:t>Progress</a:t>
                      </a:r>
                      <a:endParaRPr lang="en-US" sz="1600">
                        <a:effectLst/>
                        <a:latin typeface="Calibri" charset="0"/>
                        <a:ea typeface="Calibri" charset="0"/>
                        <a:cs typeface="Times New Roman" charset="0"/>
                      </a:endParaRPr>
                    </a:p>
                  </a:txBody>
                  <a:tcPr marL="68580" marR="68580" marT="0" marB="0"/>
                </a:tc>
                <a:tc>
                  <a:txBody>
                    <a:bodyPr/>
                    <a:lstStyle/>
                    <a:p>
                      <a:pPr>
                        <a:spcAft>
                          <a:spcPts val="0"/>
                        </a:spcAft>
                      </a:pPr>
                      <a:r>
                        <a:rPr lang="en-CA" sz="1600">
                          <a:effectLst/>
                        </a:rPr>
                        <a:t>ST Goals</a:t>
                      </a:r>
                      <a:endParaRPr lang="en-US" sz="1600">
                        <a:effectLst/>
                        <a:latin typeface="Calibri" charset="0"/>
                        <a:ea typeface="Calibri" charset="0"/>
                        <a:cs typeface="Times New Roman" charset="0"/>
                      </a:endParaRPr>
                    </a:p>
                  </a:txBody>
                  <a:tcPr marL="68580" marR="68580" marT="0" marB="0"/>
                </a:tc>
                <a:tc>
                  <a:txBody>
                    <a:bodyPr/>
                    <a:lstStyle/>
                    <a:p>
                      <a:pPr>
                        <a:spcAft>
                          <a:spcPts val="0"/>
                        </a:spcAft>
                      </a:pPr>
                      <a:r>
                        <a:rPr lang="en-CA" sz="1600">
                          <a:effectLst/>
                        </a:rPr>
                        <a:t>LT Goals</a:t>
                      </a:r>
                      <a:endParaRPr lang="en-US" sz="1600">
                        <a:effectLst/>
                        <a:latin typeface="Calibri" charset="0"/>
                        <a:ea typeface="Calibri" charset="0"/>
                        <a:cs typeface="Times New Roman" charset="0"/>
                      </a:endParaRPr>
                    </a:p>
                  </a:txBody>
                  <a:tcPr marL="68580" marR="68580" marT="0" marB="0"/>
                </a:tc>
              </a:tr>
              <a:tr h="1676405">
                <a:tc>
                  <a:txBody>
                    <a:bodyPr/>
                    <a:lstStyle/>
                    <a:p>
                      <a:pPr algn="ctr">
                        <a:spcAft>
                          <a:spcPts val="0"/>
                        </a:spcAft>
                      </a:pPr>
                      <a:r>
                        <a:rPr lang="en-CA" sz="1600">
                          <a:effectLst/>
                        </a:rPr>
                        <a:t>1</a:t>
                      </a:r>
                      <a:endParaRPr lang="en-US" sz="1600">
                        <a:effectLst/>
                        <a:latin typeface="Calibri" charset="0"/>
                        <a:ea typeface="Calibri" charset="0"/>
                        <a:cs typeface="Times New Roman" charset="0"/>
                      </a:endParaRPr>
                    </a:p>
                  </a:txBody>
                  <a:tcPr marL="68580" marR="68580" marT="0" marB="0"/>
                </a:tc>
                <a:tc>
                  <a:txBody>
                    <a:bodyPr/>
                    <a:lstStyle/>
                    <a:p>
                      <a:pPr algn="ctr">
                        <a:spcAft>
                          <a:spcPts val="0"/>
                        </a:spcAft>
                      </a:pPr>
                      <a:r>
                        <a:rPr lang="en-CA" sz="1600" dirty="0">
                          <a:effectLst/>
                        </a:rPr>
                        <a:t>Making a deal with the Devil</a:t>
                      </a:r>
                      <a:endParaRPr lang="en-US" sz="1600" dirty="0">
                        <a:effectLst/>
                        <a:latin typeface="Calibri" charset="0"/>
                        <a:ea typeface="Calibri" charset="0"/>
                        <a:cs typeface="Times New Roman" charset="0"/>
                      </a:endParaRPr>
                    </a:p>
                  </a:txBody>
                  <a:tcPr marL="68580" marR="68580" marT="0" marB="0"/>
                </a:tc>
                <a:tc>
                  <a:txBody>
                    <a:bodyPr/>
                    <a:lstStyle/>
                    <a:p>
                      <a:pPr>
                        <a:spcAft>
                          <a:spcPts val="0"/>
                        </a:spcAft>
                      </a:pPr>
                      <a:r>
                        <a:rPr lang="en-CA" sz="1600" dirty="0">
                          <a:effectLst/>
                        </a:rPr>
                        <a:t>Literature review started September 2018</a:t>
                      </a:r>
                      <a:endParaRPr lang="en-US" sz="1600" dirty="0">
                        <a:effectLst/>
                        <a:latin typeface="Calibri" charset="0"/>
                        <a:ea typeface="Calibri" charset="0"/>
                        <a:cs typeface="Times New Roman" charset="0"/>
                      </a:endParaRPr>
                    </a:p>
                  </a:txBody>
                  <a:tcPr marL="68580" marR="68580" marT="0" marB="0"/>
                </a:tc>
                <a:tc>
                  <a:txBody>
                    <a:bodyPr/>
                    <a:lstStyle/>
                    <a:p>
                      <a:pPr>
                        <a:spcAft>
                          <a:spcPts val="0"/>
                        </a:spcAft>
                      </a:pPr>
                      <a:r>
                        <a:rPr lang="en-CA" sz="1600" dirty="0">
                          <a:effectLst/>
                        </a:rPr>
                        <a:t>Collect preliminary data and have reviewed/analyzed by December 2018/January 2019</a:t>
                      </a:r>
                      <a:endParaRPr lang="en-US" sz="1600" dirty="0">
                        <a:effectLst/>
                        <a:latin typeface="Calibri" charset="0"/>
                        <a:ea typeface="Calibri" charset="0"/>
                        <a:cs typeface="Times New Roman" charset="0"/>
                      </a:endParaRPr>
                    </a:p>
                  </a:txBody>
                  <a:tcPr marL="68580" marR="68580" marT="0" marB="0"/>
                </a:tc>
                <a:tc>
                  <a:txBody>
                    <a:bodyPr/>
                    <a:lstStyle/>
                    <a:p>
                      <a:pPr>
                        <a:spcAft>
                          <a:spcPts val="0"/>
                        </a:spcAft>
                      </a:pPr>
                      <a:r>
                        <a:rPr lang="en-CA" sz="1600">
                          <a:effectLst/>
                        </a:rPr>
                        <a:t>Analyses complete by July/August 2019. Draft by September 2019?</a:t>
                      </a:r>
                      <a:endParaRPr lang="en-US" sz="1600">
                        <a:effectLst/>
                        <a:latin typeface="Calibri" charset="0"/>
                        <a:ea typeface="Calibri" charset="0"/>
                        <a:cs typeface="Times New Roman" charset="0"/>
                      </a:endParaRPr>
                    </a:p>
                  </a:txBody>
                  <a:tcPr marL="68580" marR="68580" marT="0" marB="0"/>
                </a:tc>
              </a:tr>
              <a:tr h="1461434">
                <a:tc>
                  <a:txBody>
                    <a:bodyPr/>
                    <a:lstStyle/>
                    <a:p>
                      <a:pPr algn="ctr">
                        <a:spcAft>
                          <a:spcPts val="0"/>
                        </a:spcAft>
                      </a:pPr>
                      <a:r>
                        <a:rPr lang="en-CA" sz="1600">
                          <a:effectLst/>
                        </a:rPr>
                        <a:t>2</a:t>
                      </a:r>
                      <a:endParaRPr lang="en-US" sz="1600">
                        <a:effectLst/>
                        <a:latin typeface="Calibri" charset="0"/>
                        <a:ea typeface="Calibri" charset="0"/>
                        <a:cs typeface="Times New Roman" charset="0"/>
                      </a:endParaRPr>
                    </a:p>
                  </a:txBody>
                  <a:tcPr marL="68580" marR="68580" marT="0" marB="0"/>
                </a:tc>
                <a:tc>
                  <a:txBody>
                    <a:bodyPr/>
                    <a:lstStyle/>
                    <a:p>
                      <a:pPr algn="ctr">
                        <a:spcAft>
                          <a:spcPts val="0"/>
                        </a:spcAft>
                      </a:pPr>
                      <a:r>
                        <a:rPr lang="en-CA" sz="1600" dirty="0" smtClean="0"/>
                        <a:t>An examination of shrub and animal density-dependent interactions in desert ecosystems</a:t>
                      </a:r>
                      <a:r>
                        <a:rPr lang="en-US" sz="1600" dirty="0" smtClean="0"/>
                        <a:t> </a:t>
                      </a:r>
                      <a:r>
                        <a:rPr lang="en-CA" dirty="0"/>
                        <a:t> </a:t>
                      </a:r>
                      <a:endParaRPr lang="en-US" dirty="0"/>
                    </a:p>
                  </a:txBody>
                  <a:tcPr marL="68580" marR="68580" marT="0" marB="0"/>
                </a:tc>
                <a:tc>
                  <a:txBody>
                    <a:bodyPr/>
                    <a:lstStyle/>
                    <a:p>
                      <a:pPr>
                        <a:spcAft>
                          <a:spcPts val="0"/>
                        </a:spcAft>
                      </a:pPr>
                      <a:r>
                        <a:rPr lang="en-CA" sz="1600" dirty="0">
                          <a:effectLst/>
                        </a:rPr>
                        <a:t>Field Season to start May 2019</a:t>
                      </a:r>
                      <a:endParaRPr lang="en-US" sz="1600" dirty="0">
                        <a:effectLst/>
                        <a:latin typeface="Calibri" charset="0"/>
                        <a:ea typeface="Calibri" charset="0"/>
                        <a:cs typeface="Times New Roman" charset="0"/>
                      </a:endParaRPr>
                    </a:p>
                  </a:txBody>
                  <a:tcPr marL="68580" marR="68580" marT="0" marB="0"/>
                </a:tc>
                <a:tc>
                  <a:txBody>
                    <a:bodyPr/>
                    <a:lstStyle/>
                    <a:p>
                      <a:pPr>
                        <a:spcAft>
                          <a:spcPts val="0"/>
                        </a:spcAft>
                      </a:pPr>
                      <a:r>
                        <a:rPr lang="en-CA" sz="1600" dirty="0">
                          <a:effectLst/>
                        </a:rPr>
                        <a:t>Data analysis by September/October 2019</a:t>
                      </a:r>
                      <a:endParaRPr lang="en-US" sz="1600" dirty="0">
                        <a:effectLst/>
                        <a:latin typeface="Calibri" charset="0"/>
                        <a:ea typeface="Calibri" charset="0"/>
                        <a:cs typeface="Times New Roman" charset="0"/>
                      </a:endParaRPr>
                    </a:p>
                  </a:txBody>
                  <a:tcPr marL="68580" marR="68580" marT="0" marB="0"/>
                </a:tc>
                <a:tc>
                  <a:txBody>
                    <a:bodyPr/>
                    <a:lstStyle/>
                    <a:p>
                      <a:pPr>
                        <a:spcAft>
                          <a:spcPts val="0"/>
                        </a:spcAft>
                      </a:pPr>
                      <a:r>
                        <a:rPr lang="en-CA" sz="1600" dirty="0">
                          <a:effectLst/>
                        </a:rPr>
                        <a:t>Second field season May 2020?</a:t>
                      </a:r>
                      <a:endParaRPr lang="en-US" sz="1600" dirty="0">
                        <a:effectLst/>
                        <a:latin typeface="Calibri" charset="0"/>
                        <a:ea typeface="Calibri" charset="0"/>
                        <a:cs typeface="Times New Roman" charset="0"/>
                      </a:endParaRPr>
                    </a:p>
                  </a:txBody>
                  <a:tcPr marL="68580" marR="68580" marT="0" marB="0"/>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305" y="567384"/>
            <a:ext cx="1701956" cy="1487635"/>
          </a:xfrm>
          <a:prstGeom prst="rect">
            <a:avLst/>
          </a:prstGeom>
        </p:spPr>
      </p:pic>
    </p:spTree>
    <p:extLst>
      <p:ext uri="{BB962C8B-B14F-4D97-AF65-F5344CB8AC3E}">
        <p14:creationId xmlns:p14="http://schemas.microsoft.com/office/powerpoint/2010/main" val="362877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Indepth</a:t>
            </a:r>
            <a:r>
              <a:rPr lang="en-US" b="1" dirty="0" smtClean="0"/>
              <a:t> Timeline</a:t>
            </a:r>
            <a:endParaRPr lang="en-US"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08524676"/>
              </p:ext>
            </p:extLst>
          </p:nvPr>
        </p:nvGraphicFramePr>
        <p:xfrm>
          <a:off x="2084617" y="1690688"/>
          <a:ext cx="8022766" cy="4474137"/>
        </p:xfrm>
        <a:graphic>
          <a:graphicData uri="http://schemas.openxmlformats.org/drawingml/2006/table">
            <a:tbl>
              <a:tblPr firstRow="1" firstCol="1" bandRow="1">
                <a:tableStyleId>{5C22544A-7EE6-4342-B048-85BDC9FD1C3A}</a:tableStyleId>
              </a:tblPr>
              <a:tblGrid>
                <a:gridCol w="4011383"/>
                <a:gridCol w="4011383"/>
              </a:tblGrid>
              <a:tr h="214162">
                <a:tc>
                  <a:txBody>
                    <a:bodyPr/>
                    <a:lstStyle/>
                    <a:p>
                      <a:pPr algn="l">
                        <a:spcAft>
                          <a:spcPts val="0"/>
                        </a:spcAft>
                      </a:pPr>
                      <a:r>
                        <a:rPr lang="en-CA" sz="1200">
                          <a:effectLst/>
                        </a:rPr>
                        <a:t>Timeline</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a:effectLst/>
                        </a:rPr>
                        <a:t>Goals</a:t>
                      </a:r>
                      <a:endParaRPr lang="en-US" sz="1200">
                        <a:effectLst/>
                        <a:latin typeface="Calibri" charset="0"/>
                        <a:ea typeface="Calibri" charset="0"/>
                        <a:cs typeface="Times New Roman" charset="0"/>
                      </a:endParaRPr>
                    </a:p>
                  </a:txBody>
                  <a:tcPr marL="68580" marR="68580" marT="0" marB="0"/>
                </a:tc>
              </a:tr>
              <a:tr h="532497">
                <a:tc>
                  <a:txBody>
                    <a:bodyPr/>
                    <a:lstStyle/>
                    <a:p>
                      <a:pPr algn="l">
                        <a:spcAft>
                          <a:spcPts val="0"/>
                        </a:spcAft>
                      </a:pPr>
                      <a:r>
                        <a:rPr lang="en-CA" sz="1200">
                          <a:effectLst/>
                        </a:rPr>
                        <a:t>February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a:effectLst/>
                        </a:rPr>
                        <a:t>Travel to Carrizo study site to get preliminary data on potential sites. Pick potential sites.</a:t>
                      </a:r>
                      <a:endParaRPr lang="en-US" sz="1200">
                        <a:effectLst/>
                        <a:latin typeface="Calibri" charset="0"/>
                        <a:ea typeface="Calibri" charset="0"/>
                        <a:cs typeface="Times New Roman" charset="0"/>
                      </a:endParaRPr>
                    </a:p>
                  </a:txBody>
                  <a:tcPr marL="68580" marR="68580" marT="0" marB="0"/>
                </a:tc>
              </a:tr>
              <a:tr h="266248">
                <a:tc>
                  <a:txBody>
                    <a:bodyPr/>
                    <a:lstStyle/>
                    <a:p>
                      <a:pPr algn="l">
                        <a:spcAft>
                          <a:spcPts val="0"/>
                        </a:spcAft>
                      </a:pPr>
                      <a:r>
                        <a:rPr lang="en-CA" sz="1200">
                          <a:effectLst/>
                        </a:rPr>
                        <a:t>March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a:effectLst/>
                        </a:rPr>
                        <a:t>Work with data collected from February trip. </a:t>
                      </a:r>
                      <a:endParaRPr lang="en-US" sz="1200">
                        <a:effectLst/>
                        <a:latin typeface="Calibri" charset="0"/>
                        <a:ea typeface="Calibri" charset="0"/>
                        <a:cs typeface="Times New Roman" charset="0"/>
                      </a:endParaRPr>
                    </a:p>
                  </a:txBody>
                  <a:tcPr marL="68580" marR="68580" marT="0" marB="0"/>
                </a:tc>
              </a:tr>
              <a:tr h="532497">
                <a:tc>
                  <a:txBody>
                    <a:bodyPr/>
                    <a:lstStyle/>
                    <a:p>
                      <a:pPr algn="l">
                        <a:spcAft>
                          <a:spcPts val="0"/>
                        </a:spcAft>
                      </a:pPr>
                      <a:r>
                        <a:rPr lang="en-CA" sz="1200">
                          <a:effectLst/>
                        </a:rPr>
                        <a:t>April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a:effectLst/>
                        </a:rPr>
                        <a:t>Continue working with data collected from February trip, work on write up for Chapter 1</a:t>
                      </a:r>
                      <a:endParaRPr lang="en-US" sz="1200">
                        <a:effectLst/>
                        <a:latin typeface="Calibri" charset="0"/>
                        <a:ea typeface="Calibri" charset="0"/>
                        <a:cs typeface="Times New Roman" charset="0"/>
                      </a:endParaRPr>
                    </a:p>
                  </a:txBody>
                  <a:tcPr marL="68580" marR="68580" marT="0" marB="0"/>
                </a:tc>
              </a:tr>
              <a:tr h="1064994">
                <a:tc>
                  <a:txBody>
                    <a:bodyPr/>
                    <a:lstStyle/>
                    <a:p>
                      <a:pPr algn="l">
                        <a:spcAft>
                          <a:spcPts val="0"/>
                        </a:spcAft>
                      </a:pPr>
                      <a:r>
                        <a:rPr lang="en-CA" sz="1200">
                          <a:effectLst/>
                        </a:rPr>
                        <a:t>May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a:effectLst/>
                        </a:rPr>
                        <a:t>Travel to Carrizo site, acquire camera traps and SD cards. Deploy cameras at sites (Chosen in February). Conduct focal observations and transects</a:t>
                      </a:r>
                      <a:endParaRPr lang="en-US" sz="1200">
                        <a:effectLst/>
                        <a:latin typeface="Calibri" charset="0"/>
                        <a:ea typeface="Calibri" charset="0"/>
                        <a:cs typeface="Times New Roman" charset="0"/>
                      </a:endParaRPr>
                    </a:p>
                  </a:txBody>
                  <a:tcPr marL="68580" marR="68580" marT="0" marB="0"/>
                </a:tc>
              </a:tr>
              <a:tr h="1064994">
                <a:tc>
                  <a:txBody>
                    <a:bodyPr/>
                    <a:lstStyle/>
                    <a:p>
                      <a:pPr algn="l">
                        <a:spcAft>
                          <a:spcPts val="0"/>
                        </a:spcAft>
                      </a:pPr>
                      <a:r>
                        <a:rPr lang="en-CA" sz="1200">
                          <a:effectLst/>
                        </a:rPr>
                        <a:t>June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a:effectLst/>
                        </a:rPr>
                        <a:t>Return from field site. Begin analyzing data from camera traps, transects and focal observations. Continue work on Chapter 1 if not yet completed</a:t>
                      </a:r>
                      <a:endParaRPr lang="en-US" sz="1200">
                        <a:effectLst/>
                        <a:latin typeface="Calibri" charset="0"/>
                        <a:ea typeface="Calibri" charset="0"/>
                        <a:cs typeface="Times New Roman" charset="0"/>
                      </a:endParaRPr>
                    </a:p>
                  </a:txBody>
                  <a:tcPr marL="68580" marR="68580" marT="0" marB="0"/>
                </a:tc>
              </a:tr>
              <a:tr h="798745">
                <a:tc>
                  <a:txBody>
                    <a:bodyPr/>
                    <a:lstStyle/>
                    <a:p>
                      <a:pPr algn="l">
                        <a:spcAft>
                          <a:spcPts val="0"/>
                        </a:spcAft>
                      </a:pPr>
                      <a:r>
                        <a:rPr lang="en-CA" sz="1200">
                          <a:effectLst/>
                        </a:rPr>
                        <a:t>July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dirty="0">
                          <a:effectLst/>
                        </a:rPr>
                        <a:t>Continue working with dataset from May field month. Continue work on Chapter 1 if not yet completed.</a:t>
                      </a:r>
                      <a:endParaRPr lang="en-US" sz="1200" dirty="0">
                        <a:effectLst/>
                        <a:latin typeface="Calibri" charset="0"/>
                        <a:ea typeface="Calibri" charset="0"/>
                        <a:cs typeface="Times New Roman" charset="0"/>
                      </a:endParaRPr>
                    </a:p>
                  </a:txBody>
                  <a:tcPr marL="68580" marR="68580" marT="0" marB="0"/>
                </a:tc>
              </a:tr>
            </a:tbl>
          </a:graphicData>
        </a:graphic>
      </p:graphicFrame>
    </p:spTree>
    <p:extLst>
      <p:ext uri="{BB962C8B-B14F-4D97-AF65-F5344CB8AC3E}">
        <p14:creationId xmlns:p14="http://schemas.microsoft.com/office/powerpoint/2010/main" val="9123448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114800" y="855407"/>
            <a:ext cx="6695767" cy="1015663"/>
          </a:xfrm>
          <a:prstGeom prst="rect">
            <a:avLst/>
          </a:prstGeom>
          <a:noFill/>
        </p:spPr>
        <p:txBody>
          <a:bodyPr wrap="square" rtlCol="0">
            <a:spAutoFit/>
          </a:bodyPr>
          <a:lstStyle/>
          <a:p>
            <a:r>
              <a:rPr lang="en-US" sz="6000" b="1" dirty="0" smtClean="0"/>
              <a:t>Thank You! </a:t>
            </a:r>
            <a:r>
              <a:rPr lang="en-US" sz="6000" b="1" dirty="0" smtClean="0">
                <a:sym typeface="Wingdings"/>
              </a:rPr>
              <a:t> </a:t>
            </a:r>
            <a:endParaRPr lang="en-US" sz="6000" b="1" dirty="0"/>
          </a:p>
        </p:txBody>
      </p:sp>
    </p:spTree>
    <p:extLst>
      <p:ext uri="{BB962C8B-B14F-4D97-AF65-F5344CB8AC3E}">
        <p14:creationId xmlns:p14="http://schemas.microsoft.com/office/powerpoint/2010/main" val="13619886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Background</a:t>
            </a:r>
            <a:endParaRPr lang="en-US" b="1" dirty="0"/>
          </a:p>
        </p:txBody>
      </p:sp>
      <p:sp>
        <p:nvSpPr>
          <p:cNvPr id="6" name="Plus 5"/>
          <p:cNvSpPr/>
          <p:nvPr/>
        </p:nvSpPr>
        <p:spPr>
          <a:xfrm>
            <a:off x="8408823" y="4564452"/>
            <a:ext cx="353961" cy="339212"/>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77" y="1690688"/>
            <a:ext cx="4625646" cy="385470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517" t="5487"/>
          <a:stretch/>
        </p:blipFill>
        <p:spPr>
          <a:xfrm>
            <a:off x="5953423" y="742921"/>
            <a:ext cx="1479690" cy="119232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7006" y="5041316"/>
            <a:ext cx="1409290" cy="64173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057" y="4564452"/>
            <a:ext cx="1178890" cy="980942"/>
          </a:xfrm>
          <a:prstGeom prst="rect">
            <a:avLst/>
          </a:prstGeom>
        </p:spPr>
      </p:pic>
      <p:sp>
        <p:nvSpPr>
          <p:cNvPr id="10" name="Plus 9"/>
          <p:cNvSpPr/>
          <p:nvPr/>
        </p:nvSpPr>
        <p:spPr>
          <a:xfrm>
            <a:off x="3109237" y="4202943"/>
            <a:ext cx="353961" cy="339212"/>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Plus 10"/>
          <p:cNvSpPr/>
          <p:nvPr/>
        </p:nvSpPr>
        <p:spPr>
          <a:xfrm>
            <a:off x="7404774" y="985423"/>
            <a:ext cx="353961" cy="339212"/>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2836" y="5505687"/>
            <a:ext cx="777910" cy="555900"/>
          </a:xfrm>
          <a:prstGeom prst="rect">
            <a:avLst/>
          </a:prstGeom>
        </p:spPr>
      </p:pic>
      <p:sp>
        <p:nvSpPr>
          <p:cNvPr id="13" name="Plus 12"/>
          <p:cNvSpPr/>
          <p:nvPr/>
        </p:nvSpPr>
        <p:spPr>
          <a:xfrm>
            <a:off x="5473253" y="5545394"/>
            <a:ext cx="353961" cy="339212"/>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11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904" y="2862725"/>
            <a:ext cx="1986176" cy="165514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451" y="4517872"/>
            <a:ext cx="1681376" cy="140114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827" y="4478133"/>
            <a:ext cx="1729063" cy="14408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325" y="1461578"/>
            <a:ext cx="1483502" cy="123625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890" y="1351271"/>
            <a:ext cx="1689000" cy="14075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349" y="2879395"/>
            <a:ext cx="1793740" cy="1494784"/>
          </a:xfrm>
          <a:prstGeom prst="rect">
            <a:avLst/>
          </a:prstGeom>
        </p:spPr>
      </p:pic>
      <p:sp>
        <p:nvSpPr>
          <p:cNvPr id="16" name="TextBox 15"/>
          <p:cNvSpPr txBox="1"/>
          <p:nvPr/>
        </p:nvSpPr>
        <p:spPr>
          <a:xfrm>
            <a:off x="5914103" y="3367132"/>
            <a:ext cx="884903" cy="646331"/>
          </a:xfrm>
          <a:prstGeom prst="rect">
            <a:avLst/>
          </a:prstGeom>
          <a:noFill/>
        </p:spPr>
        <p:txBody>
          <a:bodyPr wrap="square" rtlCol="0">
            <a:spAutoFit/>
          </a:bodyPr>
          <a:lstStyle/>
          <a:p>
            <a:r>
              <a:rPr lang="en-US" sz="3600" b="1" dirty="0" smtClean="0"/>
              <a:t>VS.</a:t>
            </a:r>
            <a:endParaRPr lang="en-US" sz="3600" b="1"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884" y="1263987"/>
            <a:ext cx="1793740" cy="149478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884" y="4478133"/>
            <a:ext cx="1681376" cy="1401147"/>
          </a:xfrm>
          <a:prstGeom prst="rect">
            <a:avLst/>
          </a:prstGeom>
        </p:spPr>
      </p:pic>
      <p:sp>
        <p:nvSpPr>
          <p:cNvPr id="19" name="TextBox 18"/>
          <p:cNvSpPr txBox="1"/>
          <p:nvPr/>
        </p:nvSpPr>
        <p:spPr>
          <a:xfrm>
            <a:off x="884904" y="353961"/>
            <a:ext cx="2123486" cy="523220"/>
          </a:xfrm>
          <a:prstGeom prst="rect">
            <a:avLst/>
          </a:prstGeom>
          <a:noFill/>
        </p:spPr>
        <p:txBody>
          <a:bodyPr wrap="square" rtlCol="0">
            <a:spAutoFit/>
          </a:bodyPr>
          <a:lstStyle/>
          <a:p>
            <a:r>
              <a:rPr lang="en-US" sz="2800" dirty="0" smtClean="0"/>
              <a:t>High Density</a:t>
            </a:r>
            <a:endParaRPr lang="en-US" sz="2800" dirty="0"/>
          </a:p>
        </p:txBody>
      </p:sp>
      <p:sp>
        <p:nvSpPr>
          <p:cNvPr id="20" name="TextBox 19"/>
          <p:cNvSpPr txBox="1"/>
          <p:nvPr/>
        </p:nvSpPr>
        <p:spPr>
          <a:xfrm>
            <a:off x="8730884" y="344510"/>
            <a:ext cx="2123486" cy="523220"/>
          </a:xfrm>
          <a:prstGeom prst="rect">
            <a:avLst/>
          </a:prstGeom>
          <a:noFill/>
        </p:spPr>
        <p:txBody>
          <a:bodyPr wrap="square" rtlCol="0">
            <a:spAutoFit/>
          </a:bodyPr>
          <a:lstStyle/>
          <a:p>
            <a:r>
              <a:rPr lang="en-US" sz="2800" dirty="0" smtClean="0"/>
              <a:t>Low Density</a:t>
            </a:r>
            <a:endParaRPr lang="en-US" sz="2800" dirty="0"/>
          </a:p>
        </p:txBody>
      </p:sp>
    </p:spTree>
    <p:extLst>
      <p:ext uri="{BB962C8B-B14F-4D97-AF65-F5344CB8AC3E}">
        <p14:creationId xmlns:p14="http://schemas.microsoft.com/office/powerpoint/2010/main" val="5676204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893" y="3830754"/>
            <a:ext cx="1025434" cy="73278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0913" y="4804416"/>
            <a:ext cx="1025434" cy="73278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841" y="4009209"/>
            <a:ext cx="1025434" cy="73278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196" y="2937562"/>
            <a:ext cx="1025434" cy="73278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259" y="4837369"/>
            <a:ext cx="1025434" cy="73278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8205" y="2432055"/>
            <a:ext cx="1025434" cy="73278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542" y="2318810"/>
            <a:ext cx="1025434" cy="732782"/>
          </a:xfrm>
          <a:prstGeom prst="rect">
            <a:avLst/>
          </a:prstGeom>
        </p:spPr>
      </p:pic>
      <p:sp>
        <p:nvSpPr>
          <p:cNvPr id="11" name="TextBox 10"/>
          <p:cNvSpPr txBox="1"/>
          <p:nvPr/>
        </p:nvSpPr>
        <p:spPr>
          <a:xfrm>
            <a:off x="5265583" y="3362878"/>
            <a:ext cx="1660833" cy="646331"/>
          </a:xfrm>
          <a:prstGeom prst="rect">
            <a:avLst/>
          </a:prstGeom>
          <a:noFill/>
        </p:spPr>
        <p:txBody>
          <a:bodyPr wrap="square" rtlCol="0">
            <a:spAutoFit/>
          </a:bodyPr>
          <a:lstStyle/>
          <a:p>
            <a:r>
              <a:rPr lang="en-US" sz="3600" b="1" dirty="0" smtClean="0"/>
              <a:t>VS.</a:t>
            </a:r>
            <a:endParaRPr lang="en-US" sz="3600" b="1"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6310" y="4713385"/>
            <a:ext cx="1025434" cy="73278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8410" y="3518318"/>
            <a:ext cx="1025434" cy="732782"/>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8180" y="1891022"/>
            <a:ext cx="1025434" cy="73278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048" y="1460239"/>
            <a:ext cx="1624380" cy="13639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492" y="3351508"/>
            <a:ext cx="1624380" cy="13639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1744" y="2789233"/>
            <a:ext cx="1624380" cy="1363900"/>
          </a:xfrm>
          <a:prstGeom prst="rect">
            <a:avLst/>
          </a:prstGeom>
        </p:spPr>
      </p:pic>
    </p:spTree>
    <p:extLst>
      <p:ext uri="{BB962C8B-B14F-4D97-AF65-F5344CB8AC3E}">
        <p14:creationId xmlns:p14="http://schemas.microsoft.com/office/powerpoint/2010/main" val="1670164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Chapter 1: Making a Deal with the Devil</a:t>
            </a:r>
            <a:endParaRPr lang="en-US" b="1" dirty="0"/>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Purpose:</a:t>
            </a:r>
          </a:p>
          <a:p>
            <a:pPr>
              <a:lnSpc>
                <a:spcPct val="100000"/>
              </a:lnSpc>
              <a:spcBef>
                <a:spcPts val="0"/>
              </a:spcBef>
            </a:pPr>
            <a:r>
              <a:rPr lang="en-US" dirty="0" smtClean="0"/>
              <a:t>A systematic review to gain insight on the relationship between shrub and Animal densities recorded in literature</a:t>
            </a:r>
          </a:p>
          <a:p>
            <a:pPr>
              <a:lnSpc>
                <a:spcPct val="100000"/>
              </a:lnSpc>
              <a:spcBef>
                <a:spcPts val="0"/>
              </a:spcBef>
            </a:pPr>
            <a:r>
              <a:rPr lang="en-US" dirty="0" smtClean="0"/>
              <a:t>Focus on papers where facilitation occurs and if densities are recorded</a:t>
            </a:r>
          </a:p>
          <a:p>
            <a:pPr marL="0" indent="0">
              <a:lnSpc>
                <a:spcPct val="100000"/>
              </a:lnSpc>
              <a:spcBef>
                <a:spcPts val="0"/>
              </a:spcBef>
              <a:buNone/>
            </a:pPr>
            <a:r>
              <a:rPr lang="en-US" b="1" dirty="0" smtClean="0"/>
              <a:t>Questions:</a:t>
            </a:r>
          </a:p>
          <a:p>
            <a:pPr>
              <a:lnSpc>
                <a:spcPct val="100000"/>
              </a:lnSpc>
              <a:spcBef>
                <a:spcPts val="0"/>
              </a:spcBef>
            </a:pPr>
            <a:r>
              <a:rPr lang="en-US" dirty="0" smtClean="0"/>
              <a:t>What activities are being observed with shrubs?</a:t>
            </a:r>
          </a:p>
          <a:p>
            <a:pPr>
              <a:lnSpc>
                <a:spcPct val="100000"/>
              </a:lnSpc>
              <a:spcBef>
                <a:spcPts val="0"/>
              </a:spcBef>
            </a:pPr>
            <a:r>
              <a:rPr lang="en-US" dirty="0" smtClean="0"/>
              <a:t>If there are interactions then is only one species benefiting?</a:t>
            </a:r>
          </a:p>
          <a:p>
            <a:pPr>
              <a:lnSpc>
                <a:spcPct val="100000"/>
              </a:lnSpc>
              <a:spcBef>
                <a:spcPts val="0"/>
              </a:spcBef>
            </a:pPr>
            <a:r>
              <a:rPr lang="en-US" dirty="0" smtClean="0"/>
              <a:t>Direct and indirect effects?</a:t>
            </a:r>
          </a:p>
          <a:p>
            <a:pPr>
              <a:lnSpc>
                <a:spcPct val="100000"/>
              </a:lnSpc>
              <a:spcBef>
                <a:spcPts val="0"/>
              </a:spcBef>
            </a:pPr>
            <a:r>
              <a:rPr lang="en-US" dirty="0" smtClean="0"/>
              <a:t>Are shrub and/or animal densities recorded?</a:t>
            </a:r>
          </a:p>
        </p:txBody>
      </p:sp>
    </p:spTree>
    <p:extLst>
      <p:ext uri="{BB962C8B-B14F-4D97-AF65-F5344CB8AC3E}">
        <p14:creationId xmlns:p14="http://schemas.microsoft.com/office/powerpoint/2010/main" val="8750810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Chapter 1: Making a Deal with the Devil</a:t>
            </a:r>
            <a:endParaRPr lang="en-US" b="1" dirty="0"/>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Predictions:</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t>Many studies are going to focus solely on benefactor interaction</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t>Costs to helper species will be overlooked in most papers</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t>Shrub densities will not be focused on or included</a:t>
            </a:r>
          </a:p>
          <a:p>
            <a:pPr marL="0" marR="0" lvl="0" indent="0" defTabSz="914400" eaLnBrk="1" fontAlgn="auto" latinLnBrk="0" hangingPunct="1">
              <a:lnSpc>
                <a:spcPct val="100000"/>
              </a:lnSpc>
              <a:spcBef>
                <a:spcPts val="0"/>
              </a:spcBef>
              <a:spcAft>
                <a:spcPts val="0"/>
              </a:spcAft>
              <a:buClrTx/>
              <a:buSzTx/>
              <a:buNone/>
              <a:tabLst/>
              <a:defRPr/>
            </a:pPr>
            <a:r>
              <a:rPr lang="en-US" b="1" dirty="0" smtClean="0"/>
              <a:t>Methods:</a:t>
            </a:r>
          </a:p>
          <a:p>
            <a:pPr>
              <a:lnSpc>
                <a:spcPct val="100000"/>
              </a:lnSpc>
              <a:spcBef>
                <a:spcPts val="0"/>
              </a:spcBef>
            </a:pPr>
            <a:r>
              <a:rPr lang="en-US" dirty="0" smtClean="0"/>
              <a:t>Web of Science Screening</a:t>
            </a:r>
          </a:p>
          <a:p>
            <a:pPr>
              <a:lnSpc>
                <a:spcPct val="100000"/>
              </a:lnSpc>
              <a:spcBef>
                <a:spcPts val="0"/>
              </a:spcBef>
            </a:pPr>
            <a:r>
              <a:rPr lang="en-US" dirty="0" smtClean="0"/>
              <a:t>Generation of bar graphs and PRISMA</a:t>
            </a:r>
          </a:p>
          <a:p>
            <a:pPr>
              <a:lnSpc>
                <a:spcPct val="100000"/>
              </a:lnSpc>
              <a:spcBef>
                <a:spcPts val="0"/>
              </a:spcBef>
            </a:pPr>
            <a:r>
              <a:rPr lang="en-US" dirty="0" err="1" smtClean="0"/>
              <a:t>Zotero</a:t>
            </a:r>
            <a:r>
              <a:rPr lang="en-US" dirty="0" smtClean="0"/>
              <a:t> Paper loading</a:t>
            </a:r>
          </a:p>
          <a:p>
            <a:pPr>
              <a:lnSpc>
                <a:spcPct val="100000"/>
              </a:lnSpc>
              <a:spcBef>
                <a:spcPts val="0"/>
              </a:spcBef>
            </a:pPr>
            <a:r>
              <a:rPr lang="en-US" dirty="0" smtClean="0"/>
              <a:t>Screen eligible papers</a:t>
            </a:r>
          </a:p>
          <a:p>
            <a:pPr>
              <a:lnSpc>
                <a:spcPct val="100000"/>
              </a:lnSpc>
              <a:spcBef>
                <a:spcPts val="0"/>
              </a:spcBef>
            </a:pPr>
            <a:r>
              <a:rPr lang="en-US" dirty="0" smtClean="0"/>
              <a:t>Systematic Review write up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3278" y="3385984"/>
            <a:ext cx="3041042" cy="3088558"/>
          </a:xfrm>
          <a:prstGeom prst="rect">
            <a:avLst/>
          </a:prstGeom>
        </p:spPr>
      </p:pic>
    </p:spTree>
    <p:extLst>
      <p:ext uri="{BB962C8B-B14F-4D97-AF65-F5344CB8AC3E}">
        <p14:creationId xmlns:p14="http://schemas.microsoft.com/office/powerpoint/2010/main" val="20779427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251" y="1724933"/>
            <a:ext cx="3720737" cy="2920502"/>
          </a:xfrm>
        </p:spPr>
        <p:txBody>
          <a:bodyPr>
            <a:normAutofit fontScale="90000"/>
          </a:bodyPr>
          <a:lstStyle/>
          <a:p>
            <a:r>
              <a:rPr lang="en-US" b="1" dirty="0" smtClean="0"/>
              <a:t>Chapter 1 Progress to </a:t>
            </a:r>
            <a:r>
              <a:rPr lang="en-US" b="1" dirty="0" smtClean="0"/>
              <a:t>Date:</a:t>
            </a:r>
            <a:br>
              <a:rPr lang="en-US" b="1" dirty="0" smtClean="0"/>
            </a:br>
            <a:r>
              <a:rPr lang="en-US" b="1" dirty="0" smtClean="0"/>
              <a:t>Literature Search</a:t>
            </a:r>
            <a:endParaRPr lang="en-US" b="1" dirty="0"/>
          </a:p>
        </p:txBody>
      </p:sp>
      <p:pic>
        <p:nvPicPr>
          <p:cNvPr id="4" name="Picture 3" descr="../Key%20Words%20Figure.jpeg"/>
          <p:cNvPicPr/>
          <p:nvPr/>
        </p:nvPicPr>
        <p:blipFill>
          <a:blip r:embed="rId3">
            <a:extLst>
              <a:ext uri="{28A0092B-C50C-407E-A947-70E740481C1C}">
                <a14:useLocalDpi xmlns:a14="http://schemas.microsoft.com/office/drawing/2010/main" val="0"/>
              </a:ext>
            </a:extLst>
          </a:blip>
          <a:srcRect/>
          <a:stretch>
            <a:fillRect/>
          </a:stretch>
        </p:blipFill>
        <p:spPr bwMode="auto">
          <a:xfrm>
            <a:off x="4271554" y="251372"/>
            <a:ext cx="7276011" cy="6084114"/>
          </a:xfrm>
          <a:prstGeom prst="rect">
            <a:avLst/>
          </a:prstGeom>
          <a:noFill/>
          <a:ln>
            <a:noFill/>
          </a:ln>
        </p:spPr>
      </p:pic>
    </p:spTree>
    <p:extLst>
      <p:ext uri="{BB962C8B-B14F-4D97-AF65-F5344CB8AC3E}">
        <p14:creationId xmlns:p14="http://schemas.microsoft.com/office/powerpoint/2010/main" val="7102153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9229" y="2136340"/>
            <a:ext cx="3642360" cy="2527182"/>
          </a:xfrm>
        </p:spPr>
        <p:txBody>
          <a:bodyPr>
            <a:normAutofit/>
          </a:bodyPr>
          <a:lstStyle/>
          <a:p>
            <a:pPr algn="ctr"/>
            <a:r>
              <a:rPr lang="en-US" b="1" dirty="0" smtClean="0"/>
              <a:t>Chapter 1: Progress to </a:t>
            </a:r>
            <a:r>
              <a:rPr lang="en-US" b="1" dirty="0" smtClean="0"/>
              <a:t>Date:</a:t>
            </a:r>
            <a:br>
              <a:rPr lang="en-US" b="1" dirty="0" smtClean="0"/>
            </a:br>
            <a:r>
              <a:rPr lang="en-US" b="1" dirty="0" smtClean="0"/>
              <a:t>PRISMA</a:t>
            </a:r>
            <a:endParaRPr lang="en-US"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509" y="-82257"/>
            <a:ext cx="6923313" cy="6686811"/>
          </a:xfrm>
          <a:prstGeom prst="rect">
            <a:avLst/>
          </a:prstGeom>
        </p:spPr>
      </p:pic>
    </p:spTree>
    <p:extLst>
      <p:ext uri="{BB962C8B-B14F-4D97-AF65-F5344CB8AC3E}">
        <p14:creationId xmlns:p14="http://schemas.microsoft.com/office/powerpoint/2010/main" val="11554061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3751</TotalTime>
  <Words>2688</Words>
  <Application>Microsoft Macintosh PowerPoint</Application>
  <PresentationFormat>Widescreen</PresentationFormat>
  <Paragraphs>134</Paragraphs>
  <Slides>21</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Calibri</vt:lpstr>
      <vt:lpstr>Calibri Light</vt:lpstr>
      <vt:lpstr>Mangal</vt:lpstr>
      <vt:lpstr>Times New Roman</vt:lpstr>
      <vt:lpstr>Wingdings</vt:lpstr>
      <vt:lpstr>Arial</vt:lpstr>
      <vt:lpstr>Office Theme</vt:lpstr>
      <vt:lpstr>An examination of shrub and animal density-dependent interactions in desert ecosystems </vt:lpstr>
      <vt:lpstr>Chapter Timeline</vt:lpstr>
      <vt:lpstr>Background</vt:lpstr>
      <vt:lpstr>PowerPoint Presentation</vt:lpstr>
      <vt:lpstr>PowerPoint Presentation</vt:lpstr>
      <vt:lpstr>Chapter 1: Making a Deal with the Devil</vt:lpstr>
      <vt:lpstr>Chapter 1: Making a Deal with the Devil</vt:lpstr>
      <vt:lpstr>Chapter 1 Progress to Date: Literature Search</vt:lpstr>
      <vt:lpstr>Chapter 1: Progress to Date: PRISMA</vt:lpstr>
      <vt:lpstr>Chapter 2: Shrub and Animal Density Correlation in Desert Ecosystems</vt:lpstr>
      <vt:lpstr>Study Site</vt:lpstr>
      <vt:lpstr>Chapter 2: Shrub and Animal Density Correlation in Desert Ecosystems</vt:lpstr>
      <vt:lpstr>Chapter 2: Shrub and Animal Density Correlation in Desert Ecosystems</vt:lpstr>
      <vt:lpstr>Chapter 2: Shrub and Animal Density Correlation in Desert Ecosystems: Methods</vt:lpstr>
      <vt:lpstr>PowerPoint Presentation</vt:lpstr>
      <vt:lpstr>PowerPoint Presentation</vt:lpstr>
      <vt:lpstr>Progress to Date</vt:lpstr>
      <vt:lpstr>Implications </vt:lpstr>
      <vt:lpstr>Link Between Densities</vt:lpstr>
      <vt:lpstr>Indepth Timeline</vt:lpstr>
      <vt:lpstr>PowerPoint Presentation</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Shrub/Animal Density Correlation in Desert Ecosystems</dc:title>
  <dc:creator>Mario Zuliani</dc:creator>
  <cp:lastModifiedBy>Mario Zuliani</cp:lastModifiedBy>
  <cp:revision>56</cp:revision>
  <dcterms:created xsi:type="dcterms:W3CDTF">2018-11-19T13:34:11Z</dcterms:created>
  <dcterms:modified xsi:type="dcterms:W3CDTF">2018-11-23T20:01:03Z</dcterms:modified>
</cp:coreProperties>
</file>